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278"/>
  </p:notesMasterIdLst>
  <p:handoutMasterIdLst>
    <p:handoutMasterId r:id="rId279"/>
  </p:handoutMasterIdLst>
  <p:sldIdLst>
    <p:sldId id="587" r:id="rId2"/>
    <p:sldId id="590" r:id="rId3"/>
    <p:sldId id="591" r:id="rId4"/>
    <p:sldId id="592" r:id="rId5"/>
    <p:sldId id="593" r:id="rId6"/>
    <p:sldId id="256" r:id="rId7"/>
    <p:sldId id="314" r:id="rId8"/>
    <p:sldId id="585" r:id="rId9"/>
    <p:sldId id="315" r:id="rId10"/>
    <p:sldId id="586" r:id="rId11"/>
    <p:sldId id="57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579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580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412" r:id="rId108"/>
    <p:sldId id="413" r:id="rId109"/>
    <p:sldId id="414" r:id="rId110"/>
    <p:sldId id="415" r:id="rId111"/>
    <p:sldId id="416" r:id="rId112"/>
    <p:sldId id="417" r:id="rId113"/>
    <p:sldId id="418" r:id="rId114"/>
    <p:sldId id="581" r:id="rId115"/>
    <p:sldId id="419" r:id="rId116"/>
    <p:sldId id="420" r:id="rId117"/>
    <p:sldId id="421" r:id="rId118"/>
    <p:sldId id="422" r:id="rId119"/>
    <p:sldId id="423" r:id="rId120"/>
    <p:sldId id="424" r:id="rId121"/>
    <p:sldId id="425" r:id="rId122"/>
    <p:sldId id="426" r:id="rId123"/>
    <p:sldId id="427" r:id="rId124"/>
    <p:sldId id="428" r:id="rId125"/>
    <p:sldId id="429" r:id="rId126"/>
    <p:sldId id="430" r:id="rId127"/>
    <p:sldId id="431" r:id="rId128"/>
    <p:sldId id="4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582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583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84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2" r:id="rId251"/>
    <p:sldId id="553" r:id="rId252"/>
    <p:sldId id="554" r:id="rId253"/>
    <p:sldId id="555" r:id="rId254"/>
    <p:sldId id="556" r:id="rId255"/>
    <p:sldId id="557" r:id="rId256"/>
    <p:sldId id="558" r:id="rId257"/>
    <p:sldId id="559" r:id="rId258"/>
    <p:sldId id="560" r:id="rId259"/>
    <p:sldId id="561" r:id="rId260"/>
    <p:sldId id="562" r:id="rId261"/>
    <p:sldId id="563" r:id="rId262"/>
    <p:sldId id="564" r:id="rId263"/>
    <p:sldId id="565" r:id="rId264"/>
    <p:sldId id="566" r:id="rId265"/>
    <p:sldId id="567" r:id="rId266"/>
    <p:sldId id="568" r:id="rId267"/>
    <p:sldId id="569" r:id="rId268"/>
    <p:sldId id="570" r:id="rId269"/>
    <p:sldId id="571" r:id="rId270"/>
    <p:sldId id="572" r:id="rId271"/>
    <p:sldId id="573" r:id="rId272"/>
    <p:sldId id="574" r:id="rId273"/>
    <p:sldId id="575" r:id="rId274"/>
    <p:sldId id="576" r:id="rId275"/>
    <p:sldId id="577" r:id="rId276"/>
    <p:sldId id="285" r:id="rId27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4" autoAdjust="0"/>
  </p:normalViewPr>
  <p:slideViewPr>
    <p:cSldViewPr snapToGrid="0" snapToObjects="1">
      <p:cViewPr>
        <p:scale>
          <a:sx n="76" d="100"/>
          <a:sy n="76" d="100"/>
        </p:scale>
        <p:origin x="-1320" y="-2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notesMaster" Target="notesMasters/notesMaster1.xml"/><Relationship Id="rId279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presProps" Target="presProps.xml"/><Relationship Id="rId282" Type="http://schemas.openxmlformats.org/officeDocument/2006/relationships/viewProps" Target="viewProps.xml"/><Relationship Id="rId283" Type="http://schemas.openxmlformats.org/officeDocument/2006/relationships/theme" Target="theme/theme1.xml"/><Relationship Id="rId284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Relationship Id="rId3" Type="http://schemas.openxmlformats.org/officeDocument/2006/relationships/image" Target="../media/image101.em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On Heap </a:t>
            </a:r>
            <a:r>
              <a:rPr lang="en-US" dirty="0">
                <a:latin typeface="Courier New"/>
                <a:cs typeface="Courier New"/>
              </a:rPr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with </a:t>
            </a:r>
            <a:r>
              <a:rPr lang="en-US" dirty="0" smtClean="0"/>
              <a:t>parent: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QLabel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*label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("Some 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dirty="0" smtClean="0"/>
              <a:t>re-parent </a:t>
            </a:r>
            <a:r>
              <a:rPr lang="en-US" dirty="0"/>
              <a:t>children automatically </a:t>
            </a: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without parent: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QFile</a:t>
            </a:r>
            <a:r>
              <a:rPr lang="en-US" dirty="0"/>
              <a:t>, usually local to a </a:t>
            </a:r>
            <a:r>
              <a:rPr lang="en-US" dirty="0" smtClean="0"/>
              <a:t>function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 smtClean="0"/>
              <a:t> </a:t>
            </a:r>
            <a:r>
              <a:rPr lang="en-US" dirty="0"/>
              <a:t>(local 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Top </a:t>
            </a:r>
            <a:r>
              <a:rPr lang="en-US" dirty="0"/>
              <a:t>level </a:t>
            </a:r>
            <a:r>
              <a:rPr lang="en-US" dirty="0" err="1">
                <a:latin typeface="Courier New"/>
                <a:cs typeface="Courier New"/>
              </a:rPr>
              <a:t>QWidgets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smtClean="0"/>
              <a:t>On </a:t>
            </a:r>
            <a:r>
              <a:rPr lang="en-US" b="1" dirty="0"/>
              <a:t>Stack </a:t>
            </a:r>
            <a:r>
              <a:rPr lang="en-US" dirty="0"/>
              <a:t>- "value" types </a:t>
            </a:r>
          </a:p>
          <a:p>
            <a:pPr marL="857250" lvl="2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name;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QStringList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list; </a:t>
            </a:r>
            <a:endParaRPr lang="en-US" dirty="0" smtClean="0">
              <a:latin typeface="Courier New"/>
              <a:cs typeface="Courier New"/>
            </a:endParaRPr>
          </a:p>
          <a:p>
            <a:pPr marL="857250" lvl="2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color; </a:t>
            </a:r>
          </a:p>
          <a:p>
            <a:pPr lvl="1"/>
            <a:r>
              <a:rPr lang="en-US" dirty="0"/>
              <a:t>Do not inherit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Passed by value everywhere </a:t>
            </a:r>
          </a:p>
          <a:p>
            <a:pPr lvl="1"/>
            <a:r>
              <a:rPr lang="en-US" dirty="0"/>
              <a:t>Exception: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is implicitly shared (COW strategy) </a:t>
            </a:r>
          </a:p>
          <a:p>
            <a:r>
              <a:rPr lang="en-US" b="1" dirty="0" smtClean="0"/>
              <a:t>Stack </a:t>
            </a:r>
            <a:r>
              <a:rPr lang="en-US" b="1" dirty="0"/>
              <a:t>or Heap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/>
              <a:t> - depending on lifetime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Qt</a:t>
            </a:r>
            <a:r>
              <a:rPr lang="fi-FI" dirty="0"/>
              <a:t> UI </a:t>
            </a:r>
            <a:r>
              <a:rPr lang="fi-FI" dirty="0" err="1"/>
              <a:t>Offering</a:t>
            </a:r>
            <a:r>
              <a:rPr lang="fi-FI" dirty="0"/>
              <a:t> – </a:t>
            </a:r>
            <a:r>
              <a:rPr lang="fi-FI" dirty="0" err="1"/>
              <a:t>Choose</a:t>
            </a:r>
            <a:r>
              <a:rPr lang="fi-FI" dirty="0"/>
              <a:t> the Best of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Worlds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534" y="1577760"/>
            <a:ext cx="2388370" cy="905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Quick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C++ on the back, declarative UI design (QML) in the front for beautiful, modern touch-based User </a:t>
            </a:r>
            <a:r>
              <a:rPr lang="en-US" sz="1000" dirty="0" smtClean="0">
                <a:latin typeface="Open Sans Light"/>
                <a:cs typeface="Open Sans Light"/>
              </a:rPr>
              <a:t>Experiences.</a:t>
            </a:r>
            <a:endParaRPr lang="en-US" sz="1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7805" y="1577760"/>
            <a:ext cx="2388370" cy="1087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Widgets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Customizable C++ UI controls for traditional desktop look-and-feel. Also good for more static embedded UIs for more limited devices / operating </a:t>
            </a:r>
            <a:r>
              <a:rPr lang="en-US" sz="1000" dirty="0" smtClean="0">
                <a:latin typeface="Open Sans Light"/>
                <a:cs typeface="Open Sans Light"/>
              </a:rPr>
              <a:t>systems.</a:t>
            </a:r>
            <a:endParaRPr lang="en-US" sz="1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0448" y="1577760"/>
            <a:ext cx="2388370" cy="723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>
                <a:latin typeface="Open Sans"/>
                <a:cs typeface="Open Sans"/>
              </a:rPr>
              <a:t>Web / Hybrid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Use HTML5 for dynamic web documents, </a:t>
            </a:r>
            <a:r>
              <a:rPr lang="en-US" sz="1000" dirty="0" err="1">
                <a:latin typeface="Open Sans Light"/>
                <a:cs typeface="Open Sans Light"/>
              </a:rPr>
              <a:t>Qt</a:t>
            </a:r>
            <a:r>
              <a:rPr lang="en-US" sz="1000" dirty="0">
                <a:latin typeface="Open Sans Light"/>
                <a:cs typeface="Open Sans Light"/>
              </a:rPr>
              <a:t> Quick for native interaction.</a:t>
            </a:r>
            <a:endParaRPr lang="en-US" sz="1000" dirty="0">
              <a:latin typeface="+mn-lt"/>
            </a:endParaRPr>
          </a:p>
        </p:txBody>
      </p:sp>
      <p:pic>
        <p:nvPicPr>
          <p:cNvPr id="9" name="Picture 8" descr="3Dvisualization_Med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88" y="3107575"/>
            <a:ext cx="1815822" cy="1445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84" y="3084201"/>
            <a:ext cx="1503742" cy="1503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71" y="3208865"/>
            <a:ext cx="2145871" cy="12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Resources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</a:t>
            </a:r>
            <a:r>
              <a:rPr lang="en-US" dirty="0" smtClean="0"/>
              <a:t>independent mechanism for storing binary files</a:t>
            </a:r>
          </a:p>
          <a:p>
            <a:pPr lvl="1"/>
            <a:r>
              <a:rPr lang="en-US" dirty="0" smtClean="0"/>
              <a:t>Not limited to images </a:t>
            </a:r>
            <a:endParaRPr lang="en-US" dirty="0"/>
          </a:p>
          <a:p>
            <a:r>
              <a:rPr lang="en-US" dirty="0" smtClean="0"/>
              <a:t>Resource files stored in application's executable</a:t>
            </a:r>
          </a:p>
          <a:p>
            <a:r>
              <a:rPr lang="en-US" dirty="0" smtClean="0"/>
              <a:t>Useful if application requires files </a:t>
            </a:r>
            <a:endParaRPr lang="en-US" dirty="0"/>
          </a:p>
          <a:p>
            <a:pPr lvl="1"/>
            <a:r>
              <a:rPr lang="en-US" dirty="0" smtClean="0"/>
              <a:t>E.g. icons, translation files, sounds</a:t>
            </a:r>
            <a:endParaRPr lang="en-US" dirty="0"/>
          </a:p>
          <a:p>
            <a:pPr lvl="1"/>
            <a:r>
              <a:rPr lang="en-US" dirty="0" smtClean="0"/>
              <a:t>Don't risk of losing files, easier deployment </a:t>
            </a:r>
            <a:endParaRPr lang="en-US" dirty="0"/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 specified in .</a:t>
            </a:r>
            <a:r>
              <a:rPr lang="en-US" dirty="0" err="1" smtClean="0"/>
              <a:t>qrc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Resources are accessible with ':’ prefix </a:t>
            </a:r>
            <a:endParaRPr lang="en-US" dirty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:/images/</a:t>
            </a:r>
            <a:r>
              <a:rPr lang="en-US" dirty="0" err="1" smtClean="0">
                <a:latin typeface="Courier New"/>
                <a:cs typeface="Courier New"/>
              </a:rPr>
              <a:t>cut.png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Simply use resource path instead of file name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To compile resource, edit .pro file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RESOURCES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produces make rules to generate binary file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4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>
                <a:latin typeface="Courier New"/>
                <a:cs typeface="Courier New"/>
              </a:rPr>
              <a:t>DOCTYPE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version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copy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cut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Prefix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</a:t>
            </a:r>
            <a:r>
              <a:rPr lang="en-US" dirty="0" smtClean="0">
                <a:latin typeface="Courier New"/>
                <a:cs typeface="Courier New"/>
              </a:rPr>
              <a:t>.”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Aliases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 smtClean="0"/>
              <a:t>Static Libraries and Resources </a:t>
            </a:r>
          </a:p>
          <a:p>
            <a:pPr lvl="1"/>
            <a:r>
              <a:rPr lang="en-US" dirty="0" smtClean="0"/>
              <a:t>Need to force initialization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Q_INIT_RESOURCE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Loading resources at runtime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/>
              <a:t> to create binary and register resource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 smtClean="0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Traverse resource tree using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</a:t>
            </a:r>
            <a:r>
              <a:rPr lang="en-US" i="1" dirty="0" smtClean="0"/>
              <a:t>Editor </a:t>
            </a:r>
            <a:r>
              <a:rPr lang="en-US" i="1" dirty="0"/>
              <a:t>to </a:t>
            </a:r>
            <a:r>
              <a:rPr lang="en-US" i="1" dirty="0" smtClean="0"/>
              <a:t>Use </a:t>
            </a:r>
            <a:r>
              <a:rPr lang="en-US" i="1" dirty="0"/>
              <a:t>R</a:t>
            </a:r>
            <a:r>
              <a:rPr lang="en-US" i="1" dirty="0" smtClean="0"/>
              <a:t>esources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your previous editor, to use Qt resource system for icons </a:t>
            </a:r>
          </a:p>
          <a:p>
            <a:r>
              <a:rPr lang="en-US" dirty="0" smtClean="0"/>
              <a:t>Tip: You can use </a:t>
            </a:r>
            <a:r>
              <a:rPr lang="en-US" dirty="0" err="1" smtClean="0"/>
              <a:t>QtCreator</a:t>
            </a:r>
            <a:r>
              <a:rPr lang="en-US" dirty="0" smtClean="0"/>
              <a:t> to create QRC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Translation for Developers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by no means a complete guide</a:t>
            </a:r>
            <a:r>
              <a:rPr lang="en-US" b="1" dirty="0"/>
              <a:t>! </a:t>
            </a:r>
            <a:endParaRPr lang="en-US" dirty="0"/>
          </a:p>
          <a:p>
            <a:r>
              <a:rPr lang="en-US" dirty="0" smtClean="0"/>
              <a:t>Internationalization</a:t>
            </a:r>
            <a:r>
              <a:rPr lang="en-US" dirty="0"/>
              <a:t>(i18n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Designing applications to be adaptable to languages and regions without </a:t>
            </a:r>
            <a:r>
              <a:rPr lang="en-US" dirty="0"/>
              <a:t>engineering changes. </a:t>
            </a:r>
          </a:p>
          <a:p>
            <a:r>
              <a:rPr lang="en-US" dirty="0" smtClean="0"/>
              <a:t>Localization</a:t>
            </a:r>
            <a:r>
              <a:rPr lang="en-US" dirty="0"/>
              <a:t>(</a:t>
            </a:r>
            <a:r>
              <a:rPr lang="en-US" dirty="0" smtClean="0"/>
              <a:t>l10n)</a:t>
            </a:r>
          </a:p>
          <a:p>
            <a:pPr lvl="1"/>
            <a:r>
              <a:rPr lang="en-US" dirty="0" smtClean="0"/>
              <a:t>Adapting applications for region by adding components and translations </a:t>
            </a:r>
            <a:endParaRPr lang="en-US" dirty="0"/>
          </a:p>
          <a:p>
            <a:r>
              <a:rPr lang="en-US" dirty="0" smtClean="0"/>
              <a:t>Qt supports the whole process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supports </a:t>
            </a:r>
            <a:r>
              <a:rPr lang="en-US" dirty="0" err="1" smtClean="0"/>
              <a:t>unicode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Number and date formats (</a:t>
            </a:r>
            <a:r>
              <a:rPr lang="en-US" dirty="0" err="1" smtClean="0">
                <a:latin typeface="Courier New"/>
                <a:cs typeface="Courier New"/>
              </a:rPr>
              <a:t>QLocale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Icons loading (Resource System)</a:t>
            </a:r>
            <a:endParaRPr lang="en-US" dirty="0"/>
          </a:p>
          <a:p>
            <a:pPr lvl="1"/>
            <a:r>
              <a:rPr lang="en-US" dirty="0" smtClean="0"/>
              <a:t>Translation tool (Qt Linguist)</a:t>
            </a:r>
            <a:endParaRPr lang="en-US" dirty="0"/>
          </a:p>
          <a:p>
            <a:pPr lvl="1"/>
            <a:r>
              <a:rPr lang="en-US" dirty="0" smtClean="0"/>
              <a:t>LTR and RTL text, layout and widgets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rabic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Plural handling (1 file vs. 2 files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update</a:t>
            </a:r>
            <a:r>
              <a:rPr lang="en-US" b="1" dirty="0" smtClean="0"/>
              <a:t> </a:t>
            </a:r>
            <a:r>
              <a:rPr lang="en-US" dirty="0" smtClean="0"/>
              <a:t>– scan C</a:t>
            </a:r>
            <a:r>
              <a:rPr lang="en-US" dirty="0"/>
              <a:t>+</a:t>
            </a:r>
            <a:r>
              <a:rPr lang="en-US" dirty="0" smtClean="0"/>
              <a:t>+ and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files for strings</a:t>
            </a:r>
          </a:p>
          <a:p>
            <a:pPr lvl="1"/>
            <a:r>
              <a:rPr lang="en-US" dirty="0" smtClean="0"/>
              <a:t>Create</a:t>
            </a:r>
            <a:r>
              <a:rPr lang="en-US" dirty="0"/>
              <a:t>/</a:t>
            </a:r>
            <a:r>
              <a:rPr lang="en-US" dirty="0" smtClean="0"/>
              <a:t>update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r>
              <a:rPr lang="en-US" b="1" dirty="0">
                <a:latin typeface="Courier New"/>
                <a:cs typeface="Courier New"/>
              </a:rPr>
              <a:t>l</a:t>
            </a:r>
            <a:r>
              <a:rPr lang="en-US" b="1" dirty="0" smtClean="0">
                <a:latin typeface="Courier New"/>
                <a:cs typeface="Courier New"/>
              </a:rPr>
              <a:t>inguist</a:t>
            </a:r>
            <a:r>
              <a:rPr lang="en-US" b="1" dirty="0" smtClean="0"/>
              <a:t> </a:t>
            </a:r>
            <a:r>
              <a:rPr lang="en-US" dirty="0" smtClean="0"/>
              <a:t>– edit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adding translations </a:t>
            </a:r>
            <a:endParaRPr lang="en-US" dirty="0"/>
          </a:p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– read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creates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qm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release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QObject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tr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mark translatable strings in C</a:t>
            </a:r>
            <a:r>
              <a:rPr lang="en-US" dirty="0"/>
              <a:t>+</a:t>
            </a:r>
            <a:r>
              <a:rPr lang="en-US" dirty="0" smtClean="0"/>
              <a:t>+ code</a:t>
            </a:r>
          </a:p>
          <a:p>
            <a:pPr lvl="1"/>
            <a:r>
              <a:rPr lang="en-US" dirty="0" smtClean="0"/>
              <a:t>Combine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for dynamic text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892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2”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Internationalization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Qt classes are locale aware</a:t>
            </a:r>
            <a:endParaRPr lang="en-US" dirty="0"/>
          </a:p>
          <a:p>
            <a:r>
              <a:rPr lang="en-US" dirty="0" smtClean="0"/>
              <a:t>Numbers 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 smtClean="0">
                <a:latin typeface="Courier New"/>
                <a:cs typeface="Courier New"/>
              </a:rPr>
              <a:t>QDate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QTime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QDateTime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b="1" dirty="0" err="1">
                <a:latin typeface="Courier New"/>
                <a:cs typeface="Courier New"/>
              </a:rPr>
              <a:t>QDate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(); // prints localized date 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QKeySequence</a:t>
            </a:r>
            <a:r>
              <a:rPr lang="en-US" dirty="0" smtClean="0"/>
              <a:t> for shortcut values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::New);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Ctrl+N</a:t>
            </a:r>
            <a:r>
              <a:rPr lang="en-US" dirty="0">
                <a:latin typeface="Courier New"/>
                <a:cs typeface="Courier New"/>
              </a:rPr>
              <a:t>"));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2079533"/>
            <a:ext cx="8093590" cy="101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de_DE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german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"1234,56"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::C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en_US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"1234.56"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8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</a:t>
            </a:r>
            <a:r>
              <a:rPr lang="en-US" i="1" dirty="0" smtClean="0"/>
              <a:t>German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our existing editor</a:t>
            </a:r>
            <a:endParaRPr lang="en-US" dirty="0"/>
          </a:p>
          <a:p>
            <a:r>
              <a:rPr lang="en-US" dirty="0" smtClean="0"/>
              <a:t>In the handout you will find a list of translation words</a:t>
            </a:r>
          </a:p>
          <a:p>
            <a:r>
              <a:rPr lang="en-US" dirty="0" smtClean="0"/>
              <a:t>Germany country code is </a:t>
            </a:r>
            <a:r>
              <a:rPr lang="en-US" dirty="0" smtClean="0">
                <a:latin typeface="Courier New"/>
                <a:cs typeface="Courier New"/>
              </a:rPr>
              <a:t>de</a:t>
            </a:r>
            <a:endParaRPr lang="en-US" dirty="0"/>
          </a:p>
          <a:p>
            <a:r>
              <a:rPr lang="en-US" dirty="0" smtClean="0"/>
              <a:t>Tip: You can use Qt Linguist to edit translations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Linking </a:t>
            </a:r>
          </a:p>
          <a:p>
            <a:pPr lvl="1"/>
            <a:r>
              <a:rPr lang="en-US" dirty="0" smtClean="0"/>
              <a:t>Results in stand</a:t>
            </a:r>
            <a:r>
              <a:rPr lang="en-US" dirty="0"/>
              <a:t>-</a:t>
            </a:r>
            <a:r>
              <a:rPr lang="en-US" dirty="0" smtClean="0"/>
              <a:t>alone executable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Only few files to deploy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No flexibility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You cannot deploy plugins </a:t>
            </a:r>
          </a:p>
          <a:p>
            <a:r>
              <a:rPr lang="en-US" dirty="0" smtClean="0"/>
              <a:t>Shared Libraries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Can deploy plugins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Qt libs shared between applications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More files to deploy </a:t>
            </a:r>
          </a:p>
          <a:p>
            <a:r>
              <a:rPr lang="en-US" dirty="0" smtClean="0"/>
              <a:t>Qt is by default compiled as shared library </a:t>
            </a:r>
          </a:p>
          <a:p>
            <a:r>
              <a:rPr lang="en-US" dirty="0" smtClean="0"/>
              <a:t>If Qt is pre</a:t>
            </a:r>
            <a:r>
              <a:rPr lang="en-US" dirty="0"/>
              <a:t>-</a:t>
            </a:r>
            <a:r>
              <a:rPr lang="en-US" dirty="0" smtClean="0"/>
              <a:t>installed on system </a:t>
            </a:r>
            <a:endParaRPr lang="en-US" dirty="0"/>
          </a:p>
          <a:p>
            <a:pPr lvl="1"/>
            <a:r>
              <a:rPr lang="en-US" dirty="0" smtClean="0"/>
              <a:t>Use shared libraries approach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Library Version</a:t>
            </a:r>
            <a:endParaRPr lang="en-US" dirty="0"/>
          </a:p>
          <a:p>
            <a:pPr lvl="1"/>
            <a:r>
              <a:rPr lang="en-US" dirty="0" smtClean="0"/>
              <a:t>If Qt is not a system library </a:t>
            </a:r>
          </a:p>
          <a:p>
            <a:pPr lvl="2"/>
            <a:r>
              <a:rPr lang="en-US" dirty="0" smtClean="0"/>
              <a:t>Need to redistribute Qt libs with application </a:t>
            </a:r>
          </a:p>
          <a:p>
            <a:pPr lvl="1"/>
            <a:r>
              <a:rPr lang="en-US" dirty="0" smtClean="0"/>
              <a:t>Minimal deployment </a:t>
            </a:r>
          </a:p>
          <a:p>
            <a:pPr lvl="2"/>
            <a:r>
              <a:rPr lang="en-US" dirty="0" smtClean="0"/>
              <a:t>Libraries used by application </a:t>
            </a:r>
          </a:p>
          <a:p>
            <a:pPr lvl="2"/>
            <a:r>
              <a:rPr lang="en-US" dirty="0" smtClean="0"/>
              <a:t>Plugins used by Qt</a:t>
            </a:r>
            <a:endParaRPr lang="en-US" dirty="0"/>
          </a:p>
          <a:p>
            <a:pPr lvl="1"/>
            <a:r>
              <a:rPr lang="en-US" dirty="0" smtClean="0"/>
              <a:t>Ensure Qt libraries use correct path to find Qt plugins </a:t>
            </a:r>
            <a:endParaRPr lang="en-US" dirty="0"/>
          </a:p>
          <a:p>
            <a:r>
              <a:rPr lang="en-US" dirty="0" smtClean="0"/>
              <a:t>Static Linkage Version </a:t>
            </a:r>
          </a:p>
          <a:p>
            <a:pPr lvl="1"/>
            <a:r>
              <a:rPr lang="en-US" dirty="0" smtClean="0"/>
              <a:t>Build Qt statically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$</a:t>
            </a:r>
            <a:r>
              <a:rPr lang="en-US" dirty="0">
                <a:latin typeface="Courier New"/>
                <a:cs typeface="Courier New"/>
              </a:rPr>
              <a:t>QTDIR/configure -static &lt;your other options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2"/>
            <a:r>
              <a:rPr lang="en-US" dirty="0" smtClean="0"/>
              <a:t>Specify required options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sqldrivers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Link application against Qt</a:t>
            </a:r>
            <a:endParaRPr lang="en-US" dirty="0"/>
          </a:p>
          <a:p>
            <a:pPr lvl="1"/>
            <a:r>
              <a:rPr lang="en-US" dirty="0" smtClean="0"/>
              <a:t>Check that application runs stand</a:t>
            </a:r>
            <a:r>
              <a:rPr lang="en-US" dirty="0"/>
              <a:t>-alone </a:t>
            </a:r>
          </a:p>
          <a:p>
            <a:pPr lvl="2"/>
            <a:r>
              <a:rPr lang="en-US" dirty="0" smtClean="0"/>
              <a:t>Copy application to machine without Qt and run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Designer </a:t>
            </a: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Custom Dialogs </a:t>
            </a:r>
            <a:endParaRPr lang="en-US" dirty="0"/>
          </a:p>
          <a:p>
            <a:pPr lvl="1"/>
            <a:r>
              <a:rPr lang="en-US" dirty="0" smtClean="0"/>
              <a:t>Modality </a:t>
            </a:r>
          </a:p>
          <a:p>
            <a:pPr lvl="1"/>
            <a:r>
              <a:rPr lang="en-US" dirty="0" smtClean="0"/>
              <a:t>Inheriting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Dialog buttons </a:t>
            </a:r>
            <a:endParaRPr lang="en-US" dirty="0"/>
          </a:p>
          <a:p>
            <a:r>
              <a:rPr lang="en-US" b="1" dirty="0" smtClean="0"/>
              <a:t>Predefined Dialogs </a:t>
            </a:r>
            <a:endParaRPr lang="en-US" dirty="0" smtClean="0"/>
          </a:p>
          <a:p>
            <a:pPr lvl="1"/>
            <a:r>
              <a:rPr lang="en-US" dirty="0" smtClean="0"/>
              <a:t>File, color, input and font dialogs </a:t>
            </a:r>
          </a:p>
          <a:p>
            <a:pPr lvl="1"/>
            <a:r>
              <a:rPr lang="en-US" dirty="0" smtClean="0"/>
              <a:t>Message boxes</a:t>
            </a:r>
            <a:endParaRPr lang="en-US" dirty="0"/>
          </a:p>
          <a:p>
            <a:pPr lvl="1"/>
            <a:r>
              <a:rPr lang="en-US" dirty="0" smtClean="0"/>
              <a:t>Progress dialogs</a:t>
            </a:r>
            <a:endParaRPr lang="en-US" dirty="0"/>
          </a:p>
          <a:p>
            <a:pPr lvl="1"/>
            <a:r>
              <a:rPr lang="en-US" dirty="0" smtClean="0"/>
              <a:t>Wizard dialogs </a:t>
            </a:r>
            <a:endParaRPr lang="en-US" dirty="0"/>
          </a:p>
          <a:p>
            <a:r>
              <a:rPr lang="en-US" b="1" dirty="0" smtClean="0"/>
              <a:t>Qt Designer </a:t>
            </a:r>
            <a:endParaRPr lang="en-US" dirty="0" smtClean="0"/>
          </a:p>
          <a:p>
            <a:pPr lvl="1"/>
            <a:r>
              <a:rPr lang="en-US" dirty="0" smtClean="0"/>
              <a:t>Design UI Forms</a:t>
            </a:r>
            <a:endParaRPr lang="en-US" dirty="0"/>
          </a:p>
          <a:p>
            <a:pPr lvl="1"/>
            <a:r>
              <a:rPr lang="en-US" dirty="0" smtClean="0"/>
              <a:t>Using forms in your code </a:t>
            </a:r>
          </a:p>
          <a:p>
            <a:pPr lvl="1"/>
            <a:r>
              <a:rPr lang="en-US" dirty="0" smtClean="0"/>
              <a:t>Dynamic form loading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Base class of dialog window widgets </a:t>
            </a:r>
            <a:endParaRPr lang="en-US" dirty="0"/>
          </a:p>
          <a:p>
            <a:pPr fontAlgn="auto"/>
            <a:r>
              <a:rPr lang="en-US" dirty="0" smtClean="0"/>
              <a:t>General Dialogs can have 2 modes </a:t>
            </a:r>
            <a:endParaRPr lang="en-US" dirty="0"/>
          </a:p>
          <a:p>
            <a:pPr fontAlgn="auto"/>
            <a:r>
              <a:rPr lang="en-US" dirty="0" smtClean="0"/>
              <a:t>Modal dialog </a:t>
            </a:r>
            <a:endParaRPr lang="en-US" dirty="0"/>
          </a:p>
          <a:p>
            <a:pPr lvl="1"/>
            <a:r>
              <a:rPr lang="en-US" dirty="0" smtClean="0"/>
              <a:t>Remains in foreground, until closed</a:t>
            </a:r>
            <a:endParaRPr lang="en-US" dirty="0"/>
          </a:p>
          <a:p>
            <a:pPr lvl="1"/>
            <a:r>
              <a:rPr lang="en-US" dirty="0" smtClean="0"/>
              <a:t>Blocks input to remaining application </a:t>
            </a:r>
          </a:p>
          <a:p>
            <a:pPr lvl="1"/>
            <a:r>
              <a:rPr lang="en-US" dirty="0" smtClean="0"/>
              <a:t>Example: Configuration dialog </a:t>
            </a:r>
            <a:endParaRPr lang="en-US" dirty="0"/>
          </a:p>
          <a:p>
            <a:pPr fontAlgn="auto"/>
            <a:r>
              <a:rPr lang="en-US" dirty="0" smtClean="0"/>
              <a:t>Modeless dialog</a:t>
            </a:r>
            <a:endParaRPr lang="en-US" dirty="0"/>
          </a:p>
          <a:p>
            <a:pPr lvl="1"/>
            <a:r>
              <a:rPr lang="en-US" dirty="0" smtClean="0"/>
              <a:t>Operates independently in application </a:t>
            </a:r>
          </a:p>
          <a:p>
            <a:pPr lvl="1"/>
            <a:r>
              <a:rPr lang="en-US" dirty="0" smtClean="0"/>
              <a:t>Example: Find</a:t>
            </a:r>
            <a:r>
              <a:rPr lang="en-US" dirty="0"/>
              <a:t>/</a:t>
            </a:r>
            <a:r>
              <a:rPr lang="en-US" dirty="0" smtClean="0"/>
              <a:t>Search dialog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setMyInput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dialog</a:t>
            </a:r>
            <a:endParaRPr lang="en-US" dirty="0"/>
          </a:p>
          <a:p>
            <a:pPr lvl="1"/>
            <a:r>
              <a:rPr lang="en-US" dirty="0" smtClean="0"/>
              <a:t>Returns control to caller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2017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EditorWindow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raise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activateWindow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Widgets</a:t>
            </a:r>
          </a:p>
          <a:p>
            <a:r>
              <a:rPr lang="en-US" dirty="0" smtClean="0"/>
              <a:t>Layout </a:t>
            </a:r>
            <a:r>
              <a:rPr lang="en-US" dirty="0"/>
              <a:t>Management </a:t>
            </a:r>
            <a:endParaRPr lang="en-US" dirty="0" smtClean="0"/>
          </a:p>
          <a:p>
            <a:r>
              <a:rPr lang="en-US" dirty="0" smtClean="0"/>
              <a:t>Guidelines </a:t>
            </a:r>
            <a:r>
              <a:rPr lang="en-US" dirty="0"/>
              <a:t>for Custom Widgets </a:t>
            </a: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Inherit from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Create and layout widgets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QDialogButtonBox</a:t>
            </a:r>
            <a:r>
              <a:rPr lang="en-US" dirty="0" smtClean="0"/>
              <a:t> for dialog buttons </a:t>
            </a:r>
          </a:p>
          <a:p>
            <a:pPr lvl="1"/>
            <a:r>
              <a:rPr lang="en-US" dirty="0" smtClean="0"/>
              <a:t>Connect buttons to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Override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m_label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Ok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Cancel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isDataValid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Dialog Topics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Deletion of dialogs</a:t>
            </a:r>
            <a:endParaRPr lang="en-US" dirty="0"/>
          </a:p>
          <a:p>
            <a:pPr lvl="1"/>
            <a:r>
              <a:rPr lang="en-US" dirty="0" smtClean="0"/>
              <a:t>No need to keep dialogs around forever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Or override </a:t>
            </a:r>
            <a:r>
              <a:rPr lang="en-US" dirty="0" err="1" smtClean="0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Dialogs with extensions: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used on extension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toggled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setVisible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Dialogs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Allow users to select files or directories </a:t>
            </a:r>
            <a:endParaRPr lang="en-US" dirty="0"/>
          </a:p>
          <a:p>
            <a:pPr fontAlgn="auto"/>
            <a:r>
              <a:rPr lang="en-US" dirty="0" smtClean="0"/>
              <a:t>Asking for a file name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b="1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one or more selected existing files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 file name. File does not have to exist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an existing directory</a:t>
            </a:r>
            <a:r>
              <a:rPr lang="en-US" dirty="0"/>
              <a:t>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 smtClean="0"/>
              <a:t>Displays files matching the patterns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modal dialog for…</a:t>
            </a:r>
            <a:endParaRPr lang="en-US" dirty="0"/>
          </a:p>
          <a:p>
            <a:pPr lvl="1"/>
            <a:r>
              <a:rPr lang="en-US" dirty="0" smtClean="0"/>
              <a:t>Informing the user</a:t>
            </a:r>
            <a:endParaRPr lang="en-US" dirty="0"/>
          </a:p>
          <a:p>
            <a:pPr lvl="1"/>
            <a:r>
              <a:rPr lang="en-US" dirty="0" smtClean="0"/>
              <a:t>Asking a question and receiving an answer </a:t>
            </a:r>
            <a:endParaRPr lang="en-US" dirty="0"/>
          </a:p>
          <a:p>
            <a:r>
              <a:rPr lang="en-US" dirty="0" smtClean="0"/>
              <a:t>Typical usage, questioning a user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Very flexible in appearance</a:t>
            </a:r>
            <a:endParaRPr lang="en-US" dirty="0"/>
          </a:p>
          <a:p>
            <a:r>
              <a:rPr lang="en-US" dirty="0" smtClean="0"/>
              <a:t>Other convenience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</a:t>
            </a:r>
            <a:r>
              <a:rPr lang="en-US" dirty="0" smtClean="0"/>
              <a:t>Progress </a:t>
            </a:r>
            <a:r>
              <a:rPr lang="en-US" dirty="0"/>
              <a:t>-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with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Otherwise estimation of duration will not work </a:t>
            </a:r>
            <a:endParaRPr lang="en-US" dirty="0"/>
          </a:p>
          <a:p>
            <a:pPr fontAlgn="auto"/>
            <a:r>
              <a:rPr lang="en-US" dirty="0" smtClean="0"/>
              <a:t>When operation progresses, check for cancel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connect to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 smtClean="0"/>
              <a:t>To stay reactive call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setWindowModality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Error </a:t>
            </a:r>
            <a:r>
              <a:rPr lang="en-US" dirty="0"/>
              <a:t>M</a:t>
            </a:r>
            <a:r>
              <a:rPr lang="en-US" dirty="0" smtClean="0"/>
              <a:t>essages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 smtClean="0"/>
              <a:t> with checkbox</a:t>
            </a:r>
          </a:p>
          <a:p>
            <a:endParaRPr lang="en-US" dirty="0" smtClean="0"/>
          </a:p>
          <a:p>
            <a:r>
              <a:rPr lang="en-US" dirty="0" smtClean="0"/>
              <a:t>Asks if message shall be displayed again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 smtClean="0"/>
          </a:p>
          <a:p>
            <a:r>
              <a:rPr lang="en-US" dirty="0" smtClean="0"/>
              <a:t>Messages will be queued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Installs an error handler for debugging</a:t>
            </a:r>
            <a:endParaRPr lang="en-US" dirty="0"/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messages in </a:t>
            </a:r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 smtClean="0"/>
              <a:t> box </a:t>
            </a:r>
            <a:endParaRPr lang="en-US" dirty="0"/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Asking for Input – </a:t>
            </a:r>
            <a:r>
              <a:rPr lang="en-US" dirty="0" err="1" smtClean="0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Color –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Font – </a:t>
            </a:r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</a:t>
            </a:r>
            <a:r>
              <a:rPr lang="en-US" dirty="0" smtClean="0"/>
              <a:t>User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dialog</a:t>
            </a:r>
            <a:endParaRPr lang="en-US" dirty="0"/>
          </a:p>
          <a:p>
            <a:pPr lvl="1"/>
            <a:r>
              <a:rPr lang="en-US" dirty="0" smtClean="0"/>
              <a:t>Consisting of sequence of pages </a:t>
            </a:r>
            <a:endParaRPr lang="en-US" dirty="0"/>
          </a:p>
          <a:p>
            <a:r>
              <a:rPr lang="en-US" dirty="0" smtClean="0"/>
              <a:t>Purpose: Guide user through process </a:t>
            </a:r>
          </a:p>
          <a:p>
            <a:pPr lvl="1"/>
            <a:r>
              <a:rPr lang="en-US" dirty="0" smtClean="0"/>
              <a:t>Page by page </a:t>
            </a:r>
            <a:endParaRPr lang="en-US" dirty="0"/>
          </a:p>
          <a:p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Linear and non</a:t>
            </a:r>
            <a:r>
              <a:rPr lang="en-US" dirty="0"/>
              <a:t>-</a:t>
            </a:r>
            <a:r>
              <a:rPr lang="en-US" dirty="0" smtClean="0"/>
              <a:t>linear wizards </a:t>
            </a:r>
          </a:p>
          <a:p>
            <a:pPr lvl="1"/>
            <a:r>
              <a:rPr lang="en-US" dirty="0" smtClean="0"/>
              <a:t>Registering and using fields</a:t>
            </a:r>
            <a:endParaRPr lang="en-US" dirty="0"/>
          </a:p>
          <a:p>
            <a:pPr lvl="1"/>
            <a:r>
              <a:rPr lang="en-US" dirty="0" smtClean="0"/>
              <a:t>Access to pages by ID</a:t>
            </a:r>
            <a:endParaRPr lang="en-US" dirty="0"/>
          </a:p>
          <a:p>
            <a:pPr lvl="1"/>
            <a:r>
              <a:rPr lang="en-US" dirty="0" smtClean="0"/>
              <a:t>Page initialization and cleanup</a:t>
            </a:r>
            <a:endParaRPr lang="en-US" dirty="0"/>
          </a:p>
          <a:p>
            <a:pPr lvl="1"/>
            <a:r>
              <a:rPr lang="en-US" dirty="0" smtClean="0"/>
              <a:t>Title, sub</a:t>
            </a:r>
            <a:r>
              <a:rPr lang="en-US" dirty="0"/>
              <a:t>-</a:t>
            </a: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Logo, banner, watermark, background </a:t>
            </a:r>
            <a:endParaRPr lang="en-US" dirty="0"/>
          </a:p>
          <a:p>
            <a:r>
              <a:rPr lang="en-US" dirty="0" smtClean="0"/>
              <a:t>Each page is a </a:t>
            </a:r>
            <a:r>
              <a:rPr lang="en-US" dirty="0" err="1" smtClean="0">
                <a:latin typeface="Courier New"/>
                <a:cs typeface="Courier New"/>
              </a:rPr>
              <a:t>QWizardPage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smtClean="0"/>
              <a:t>adds page to wizard </a:t>
            </a:r>
            <a:endParaRPr lang="en-US" dirty="0"/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668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return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Widgets </a:t>
            </a:r>
            <a:endParaRPr lang="en-US" dirty="0"/>
          </a:p>
          <a:p>
            <a:pPr lvl="1"/>
            <a:r>
              <a:rPr lang="en-US" dirty="0" smtClean="0"/>
              <a:t>Text widgets </a:t>
            </a:r>
          </a:p>
          <a:p>
            <a:pPr lvl="1"/>
            <a:r>
              <a:rPr lang="en-US" dirty="0" smtClean="0"/>
              <a:t>Value based widgets </a:t>
            </a:r>
          </a:p>
          <a:p>
            <a:pPr lvl="1"/>
            <a:r>
              <a:rPr lang="en-US" dirty="0" smtClean="0"/>
              <a:t>Organizer widgets</a:t>
            </a:r>
            <a:endParaRPr lang="en-US" dirty="0"/>
          </a:p>
          <a:p>
            <a:pPr lvl="1"/>
            <a:r>
              <a:rPr lang="en-US" dirty="0" smtClean="0"/>
              <a:t>Item-based widgets </a:t>
            </a:r>
            <a:endParaRPr lang="en-US" dirty="0"/>
          </a:p>
          <a:p>
            <a:r>
              <a:rPr lang="en-US" b="1" dirty="0" smtClean="0"/>
              <a:t>Layout Management</a:t>
            </a:r>
            <a:endParaRPr lang="en-US" b="1" dirty="0"/>
          </a:p>
          <a:p>
            <a:pPr lvl="1"/>
            <a:r>
              <a:rPr lang="en-US" dirty="0" smtClean="0"/>
              <a:t>Geometry management </a:t>
            </a:r>
          </a:p>
          <a:p>
            <a:pPr lvl="1"/>
            <a:r>
              <a:rPr lang="en-US" dirty="0" smtClean="0"/>
              <a:t>Advantages of layout managers </a:t>
            </a:r>
          </a:p>
          <a:p>
            <a:pPr lvl="1"/>
            <a:r>
              <a:rPr lang="en-US" dirty="0" err="1" smtClean="0"/>
              <a:t>Qt's</a:t>
            </a:r>
            <a:r>
              <a:rPr lang="en-US" dirty="0" smtClean="0"/>
              <a:t> layout managers</a:t>
            </a:r>
            <a:endParaRPr lang="en-US" dirty="0"/>
          </a:p>
          <a:p>
            <a:pPr lvl="1"/>
            <a:r>
              <a:rPr lang="en-US" dirty="0" smtClean="0"/>
              <a:t>Size policies </a:t>
            </a:r>
            <a:endParaRPr lang="en-US" dirty="0"/>
          </a:p>
          <a:p>
            <a:r>
              <a:rPr lang="en-US" b="1" dirty="0" smtClean="0"/>
              <a:t>Custom Widgets</a:t>
            </a:r>
            <a:endParaRPr lang="en-US" b="1" dirty="0"/>
          </a:p>
          <a:p>
            <a:pPr lvl="1"/>
            <a:r>
              <a:rPr lang="en-US" dirty="0" smtClean="0"/>
              <a:t>Rules for creating own widgets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When would you use a modal dialog, and when would you use a </a:t>
            </a:r>
            <a:r>
              <a:rPr lang="en-US" dirty="0"/>
              <a:t>non-modal dialog? </a:t>
            </a:r>
          </a:p>
          <a:p>
            <a:r>
              <a:rPr lang="en-US" dirty="0" smtClean="0"/>
              <a:t>When should you call </a:t>
            </a:r>
            <a:r>
              <a:rPr lang="en-US" dirty="0" smtClean="0">
                <a:latin typeface="Courier New"/>
                <a:cs typeface="Courier New"/>
              </a:rPr>
              <a:t>exec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when should you call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Can you bring up a modal dialog, when a modal dialog is already active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keep widgets as instance variables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problem with this code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QDialog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create a simple value dialog 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dirty="0" smtClean="0"/>
              <a:t>As slider</a:t>
            </a:r>
            <a:endParaRPr lang="en-US" dirty="0"/>
          </a:p>
          <a:p>
            <a:pPr lvl="1"/>
            <a:r>
              <a:rPr lang="en-US" dirty="0" smtClean="0"/>
              <a:t>As spin box</a:t>
            </a:r>
            <a:endParaRPr lang="en-US" dirty="0"/>
          </a:p>
          <a:p>
            <a:pPr lvl="1"/>
            <a:r>
              <a:rPr lang="en-US" dirty="0" smtClean="0"/>
              <a:t>Value must be &lt; 50 to be accepted </a:t>
            </a:r>
            <a:endParaRPr lang="en-US" dirty="0"/>
          </a:p>
          <a:p>
            <a:r>
              <a:rPr lang="en-US" dirty="0" smtClean="0"/>
              <a:t>A main window will show result</a:t>
            </a:r>
            <a:endParaRPr lang="en-US" dirty="0"/>
          </a:p>
          <a:p>
            <a:pPr lvl="1"/>
            <a:r>
              <a:rPr lang="en-US" dirty="0" smtClean="0"/>
              <a:t>Has a slider, connected to dialog</a:t>
            </a:r>
            <a:endParaRPr lang="en-US" dirty="0"/>
          </a:p>
          <a:p>
            <a:pPr lvl="1"/>
            <a:r>
              <a:rPr lang="en-US" dirty="0" smtClean="0"/>
              <a:t>Two buttons to launch dialog in modal and modeless mode </a:t>
            </a:r>
            <a:endParaRPr lang="en-US" dirty="0"/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Qt Designer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Design UI forms visually </a:t>
            </a:r>
            <a:endParaRPr lang="en-US" dirty="0"/>
          </a:p>
          <a:p>
            <a:r>
              <a:rPr lang="en-US" dirty="0" smtClean="0"/>
              <a:t>Visual Editor for</a:t>
            </a:r>
            <a:endParaRPr lang="en-US" dirty="0"/>
          </a:p>
          <a:p>
            <a:pPr lvl="1"/>
            <a:r>
              <a:rPr lang="en-US" dirty="0" smtClean="0"/>
              <a:t>Signal</a:t>
            </a:r>
            <a:r>
              <a:rPr lang="en-US" dirty="0"/>
              <a:t>/</a:t>
            </a:r>
            <a:r>
              <a:rPr lang="en-US" dirty="0" smtClean="0"/>
              <a:t>slot connections </a:t>
            </a:r>
          </a:p>
          <a:p>
            <a:pPr lvl="1"/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 smtClean="0"/>
              <a:t>Tab handling</a:t>
            </a:r>
            <a:endParaRPr lang="en-US" dirty="0"/>
          </a:p>
          <a:p>
            <a:pPr lvl="1"/>
            <a:r>
              <a:rPr lang="en-US" dirty="0" smtClean="0"/>
              <a:t>Buddy widgets</a:t>
            </a:r>
            <a:endParaRPr lang="en-US" dirty="0"/>
          </a:p>
          <a:p>
            <a:pPr lvl="1"/>
            <a:r>
              <a:rPr lang="en-US" dirty="0" smtClean="0"/>
              <a:t>Widget properties</a:t>
            </a:r>
            <a:endParaRPr lang="en-US" dirty="0"/>
          </a:p>
          <a:p>
            <a:pPr lvl="1"/>
            <a:r>
              <a:rPr lang="en-US" dirty="0" smtClean="0"/>
              <a:t>Integration of custom widgets </a:t>
            </a:r>
          </a:p>
          <a:p>
            <a:pPr lvl="1"/>
            <a:r>
              <a:rPr lang="en-US" dirty="0" smtClean="0"/>
              <a:t>Resource files </a:t>
            </a:r>
            <a:endParaRPr lang="en-US" dirty="0"/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Designer Views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Widget Editing</a:t>
            </a:r>
            <a:endParaRPr lang="en-US" dirty="0"/>
          </a:p>
          <a:p>
            <a:pPr lvl="1"/>
            <a:r>
              <a:rPr lang="en-US" dirty="0" smtClean="0"/>
              <a:t>Change appearance of form </a:t>
            </a:r>
          </a:p>
          <a:p>
            <a:pPr lvl="1"/>
            <a:r>
              <a:rPr lang="en-US" dirty="0" smtClean="0"/>
              <a:t>Add layouts</a:t>
            </a:r>
            <a:endParaRPr lang="en-US" dirty="0"/>
          </a:p>
          <a:p>
            <a:pPr lvl="1"/>
            <a:r>
              <a:rPr lang="en-US" dirty="0" smtClean="0"/>
              <a:t>Edit properties of widgets </a:t>
            </a:r>
            <a:endParaRPr lang="en-US" dirty="0"/>
          </a:p>
          <a:p>
            <a:r>
              <a:rPr lang="en-US" dirty="0" smtClean="0"/>
              <a:t>     Signal </a:t>
            </a:r>
            <a:r>
              <a:rPr lang="en-US" dirty="0"/>
              <a:t>and Slots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Connect widgets together with signals &amp; slots </a:t>
            </a:r>
            <a:endParaRPr lang="en-US" dirty="0"/>
          </a:p>
          <a:p>
            <a:r>
              <a:rPr lang="en-US" dirty="0" smtClean="0"/>
              <a:t>     Buddy Editing</a:t>
            </a:r>
            <a:endParaRPr lang="en-US" dirty="0"/>
          </a:p>
          <a:p>
            <a:pPr lvl="1"/>
            <a:r>
              <a:rPr lang="en-US" dirty="0" smtClean="0"/>
              <a:t>Assign buddy widgets to label</a:t>
            </a:r>
            <a:endParaRPr lang="en-US" dirty="0"/>
          </a:p>
          <a:p>
            <a:pPr lvl="1"/>
            <a:r>
              <a:rPr lang="en-US" i="1" dirty="0" smtClean="0"/>
              <a:t>Buddy widgets help keyboard focus handling correctly </a:t>
            </a:r>
            <a:endParaRPr lang="en-US" dirty="0"/>
          </a:p>
          <a:p>
            <a:r>
              <a:rPr lang="en-US" dirty="0" smtClean="0"/>
              <a:t>     Tab </a:t>
            </a:r>
            <a:r>
              <a:rPr lang="en-US" dirty="0"/>
              <a:t>Order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Set order for widgets to receive the keyboard focus </a:t>
            </a:r>
            <a:endParaRPr lang="en-US" dirty="0"/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 stored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pPr lvl="1"/>
            <a:r>
              <a:rPr lang="en-US" dirty="0" smtClean="0"/>
              <a:t>Format is XML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u</a:t>
            </a:r>
            <a:r>
              <a:rPr lang="en-US" dirty="0" err="1" smtClean="0">
                <a:latin typeface="Courier New"/>
                <a:cs typeface="Courier New"/>
              </a:rPr>
              <a:t>ic</a:t>
            </a:r>
            <a:r>
              <a:rPr lang="en-US" dirty="0" smtClean="0"/>
              <a:t> tool generates code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myform.ui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ui_myform.h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 </a:t>
            </a:r>
            <a:r>
              <a:rPr lang="en-US" dirty="0" err="1" smtClean="0"/>
              <a:t>ui</a:t>
            </a:r>
            <a:r>
              <a:rPr lang="en-US" dirty="0" smtClean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FORMS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Add New</a:t>
            </a:r>
            <a:r>
              <a:rPr lang="en-US" b="1" dirty="0"/>
              <a:t>...</a:t>
            </a:r>
            <a:r>
              <a:rPr lang="en-US" dirty="0"/>
              <a:t>"</a:t>
            </a:r>
            <a:r>
              <a:rPr lang="en-US" dirty="0" smtClean="0"/>
              <a:t>Designer Form”</a:t>
            </a:r>
            <a:endParaRPr lang="en-US" dirty="0"/>
          </a:p>
          <a:p>
            <a:pPr lvl="1"/>
            <a:r>
              <a:rPr lang="en-US" dirty="0" smtClean="0"/>
              <a:t>Or "Designer Form Class” (for C</a:t>
            </a:r>
            <a:r>
              <a:rPr lang="en-US" dirty="0"/>
              <a:t>+</a:t>
            </a:r>
            <a:r>
              <a:rPr lang="en-US" dirty="0" smtClean="0"/>
              <a:t>+ integration</a:t>
            </a:r>
            <a:r>
              <a:rPr lang="en-US" dirty="0"/>
              <a:t>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 smtClean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 smtClean="0">
                <a:latin typeface="Courier New"/>
                <a:cs typeface="Courier New"/>
              </a:rPr>
              <a:t>objectName</a:t>
            </a:r>
            <a:r>
              <a:rPr lang="en-US" i="1" dirty="0" smtClean="0"/>
              <a:t> </a:t>
            </a:r>
            <a:r>
              <a:rPr lang="en-US" i="1" dirty="0"/>
              <a:t>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Layout </a:t>
            </a:r>
            <a:r>
              <a:rPr lang="en-US" dirty="0"/>
              <a:t>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 smtClean="0"/>
              <a:t>Finally </a:t>
            </a:r>
            <a:r>
              <a:rPr lang="en-US" dirty="0"/>
              <a:t>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that widget is nicely resizable </a:t>
            </a:r>
            <a:endParaRPr lang="en-US" dirty="0"/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dirty="0" smtClean="0"/>
              <a:t>Your Widget” derives from appropriate base class </a:t>
            </a:r>
          </a:p>
          <a:p>
            <a:r>
              <a:rPr lang="en-US" b="1" dirty="0" smtClean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Makes header independent of designer generated code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are available as public members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i="1" dirty="0" smtClean="0"/>
              <a:t>Name based on widgets object name</a:t>
            </a:r>
            <a:endParaRPr lang="en-US" i="1" dirty="0"/>
          </a:p>
          <a:p>
            <a:r>
              <a:rPr lang="en-US" dirty="0" smtClean="0"/>
              <a:t>You can set up signals &amp; slots traditionally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 smtClean="0"/>
              <a:t>Auto</a:t>
            </a:r>
            <a:r>
              <a:rPr lang="en-US" dirty="0"/>
              <a:t>-</a:t>
            </a:r>
            <a:r>
              <a:rPr lang="en-US" dirty="0" smtClean="0"/>
              <a:t>connection facility for custom slots</a:t>
            </a:r>
            <a:endParaRPr lang="en-US" dirty="0"/>
          </a:p>
          <a:p>
            <a:pPr lvl="1"/>
            <a:r>
              <a:rPr lang="en-US" dirty="0" smtClean="0"/>
              <a:t>Automatically connect signals to slots in your code </a:t>
            </a:r>
            <a:endParaRPr lang="en-US" dirty="0"/>
          </a:p>
          <a:p>
            <a:pPr lvl="2"/>
            <a:r>
              <a:rPr lang="en-US" dirty="0" smtClean="0"/>
              <a:t>Based on object name and signal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err="1" smtClean="0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</a:t>
            </a:r>
            <a:r>
              <a:rPr lang="en-US" i="1" dirty="0" smtClean="0">
                <a:latin typeface="Courier New"/>
                <a:cs typeface="Courier New"/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slot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Qt Creator: right</a:t>
            </a:r>
            <a:r>
              <a:rPr lang="en-US" dirty="0"/>
              <a:t>-</a:t>
            </a:r>
            <a:r>
              <a:rPr lang="en-US" dirty="0" smtClean="0"/>
              <a:t>click on widget and "Go To Slot” </a:t>
            </a:r>
          </a:p>
          <a:p>
            <a:pPr lvl="1"/>
            <a:r>
              <a:rPr lang="en-US" dirty="0" smtClean="0"/>
              <a:t>Generates a slot using auto</a:t>
            </a:r>
            <a:r>
              <a:rPr lang="en-US" dirty="0"/>
              <a:t>-</a:t>
            </a:r>
            <a:r>
              <a:rPr lang="en-US" dirty="0" smtClean="0"/>
              <a:t>connected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Forms can be processed at runtime </a:t>
            </a:r>
          </a:p>
          <a:p>
            <a:pPr lvl="1"/>
            <a:r>
              <a:rPr lang="en-US" dirty="0" smtClean="0"/>
              <a:t>Produces dynamically generated user interfaces </a:t>
            </a:r>
            <a:endParaRPr lang="en-US" dirty="0"/>
          </a:p>
          <a:p>
            <a:pPr fontAlgn="auto"/>
            <a:r>
              <a:rPr lang="en-US" dirty="0"/>
              <a:t>Disadvantages </a:t>
            </a:r>
            <a:endParaRPr lang="en-US" dirty="0" smtClean="0"/>
          </a:p>
          <a:p>
            <a:pPr lvl="1"/>
            <a:r>
              <a:rPr lang="en-US" dirty="0" smtClean="0"/>
              <a:t>Slower, harder to maintain</a:t>
            </a:r>
            <a:endParaRPr lang="en-US" dirty="0"/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not available at runtime </a:t>
            </a:r>
            <a:endParaRPr lang="en-US" dirty="0"/>
          </a:p>
          <a:p>
            <a:pPr fontAlgn="auto"/>
            <a:r>
              <a:rPr lang="en-US" dirty="0" smtClean="0"/>
              <a:t>Loading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QUiLoader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QFile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Locate objects in form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ui_okButton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 order form dialog</a:t>
            </a:r>
            <a:endParaRPr lang="en-US" dirty="0"/>
          </a:p>
          <a:p>
            <a:pPr lvl="1"/>
            <a:r>
              <a:rPr lang="en-US" dirty="0" smtClean="0"/>
              <a:t>With fields for price, quantity and total.</a:t>
            </a:r>
            <a:endParaRPr lang="en-US" dirty="0"/>
          </a:p>
          <a:p>
            <a:pPr lvl="1"/>
            <a:r>
              <a:rPr lang="en-US" dirty="0" smtClean="0"/>
              <a:t>Total field updates itself to reflect quantity and price entered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lab-orderform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Model/View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  <a:endParaRPr lang="en-US" dirty="0" smtClean="0"/>
          </a:p>
          <a:p>
            <a:r>
              <a:rPr lang="en-US" dirty="0" smtClean="0"/>
              <a:t>Showing </a:t>
            </a:r>
            <a:r>
              <a:rPr lang="en-US" dirty="0"/>
              <a:t>Simple Data </a:t>
            </a:r>
            <a:endParaRPr lang="en-US" dirty="0" smtClean="0"/>
          </a:p>
          <a:p>
            <a:r>
              <a:rPr lang="en-US" dirty="0" smtClean="0"/>
              <a:t>Proxy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label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 smtClean="0">
                <a:latin typeface="Courier New"/>
                <a:cs typeface="Courier New"/>
              </a:rPr>
              <a:t>QTextEdit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-&gt;append("&lt;h1&gt;Html Text&lt;/h1&gt;");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 smtClean="0"/>
          </a:p>
          <a:p>
            <a:r>
              <a:rPr lang="en-US" dirty="0" smtClean="0"/>
              <a:t>Introducing to the concepts of model</a:t>
            </a:r>
            <a:r>
              <a:rPr lang="en-US" dirty="0"/>
              <a:t>-</a:t>
            </a:r>
            <a:r>
              <a:rPr lang="en-US" dirty="0" smtClean="0"/>
              <a:t>view</a:t>
            </a:r>
            <a:endParaRPr lang="en-US" dirty="0"/>
          </a:p>
          <a:p>
            <a:r>
              <a:rPr lang="en-US" dirty="0" smtClean="0"/>
              <a:t>Showing Data using standard item models</a:t>
            </a:r>
            <a:endParaRPr lang="en-US" dirty="0"/>
          </a:p>
          <a:p>
            <a:r>
              <a:rPr lang="en-US" dirty="0" smtClean="0"/>
              <a:t>Understand the limitations of standard item models</a:t>
            </a:r>
            <a:endParaRPr lang="en-US" dirty="0"/>
          </a:p>
          <a:p>
            <a:r>
              <a:rPr lang="en-US" dirty="0" smtClean="0"/>
              <a:t>How to interface your model with a data backend</a:t>
            </a:r>
            <a:endParaRPr lang="en-US" dirty="0"/>
          </a:p>
          <a:p>
            <a:r>
              <a:rPr lang="en-US" dirty="0" smtClean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Custom Models</a:t>
            </a:r>
            <a:endParaRPr lang="en-US" b="1" dirty="0"/>
          </a:p>
          <a:p>
            <a:r>
              <a:rPr lang="en-US" dirty="0" smtClean="0"/>
              <a:t>Writing a simple read</a:t>
            </a:r>
            <a:r>
              <a:rPr lang="en-US" dirty="0"/>
              <a:t>-</a:t>
            </a:r>
            <a:r>
              <a:rPr lang="en-US" dirty="0" smtClean="0"/>
              <a:t>only custom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Isolated domain</a:t>
            </a:r>
            <a:r>
              <a:rPr lang="en-US" b="1" dirty="0"/>
              <a:t>-</a:t>
            </a:r>
            <a:r>
              <a:rPr lang="en-US" b="1" dirty="0" smtClean="0"/>
              <a:t>logic</a:t>
            </a:r>
            <a:endParaRPr lang="en-US" b="1" dirty="0"/>
          </a:p>
          <a:p>
            <a:pPr lvl="1"/>
            <a:r>
              <a:rPr lang="en-US" dirty="0" smtClean="0"/>
              <a:t>From input and presentation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Makes Components Independent </a:t>
            </a:r>
            <a:endParaRPr lang="en-US" dirty="0"/>
          </a:p>
          <a:p>
            <a:pPr lvl="1"/>
            <a:r>
              <a:rPr lang="en-US" dirty="0" smtClean="0"/>
              <a:t>For Development </a:t>
            </a:r>
            <a:endParaRPr lang="en-US" dirty="0"/>
          </a:p>
          <a:p>
            <a:pPr lvl="1"/>
            <a:r>
              <a:rPr lang="en-US" dirty="0" smtClean="0"/>
              <a:t>For Testing</a:t>
            </a:r>
            <a:endParaRPr lang="en-US" dirty="0"/>
          </a:p>
          <a:p>
            <a:pPr lvl="1"/>
            <a:r>
              <a:rPr lang="en-US" dirty="0" smtClean="0"/>
              <a:t>For Maintenance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Foster Component Reuse</a:t>
            </a:r>
            <a:endParaRPr lang="en-US" b="1" dirty="0"/>
          </a:p>
          <a:p>
            <a:pPr lvl="1"/>
            <a:r>
              <a:rPr lang="en-US" dirty="0" smtClean="0"/>
              <a:t>Reuse of Presentation Logic </a:t>
            </a:r>
            <a:endParaRPr lang="en-US" dirty="0"/>
          </a:p>
          <a:p>
            <a:pPr lvl="1"/>
            <a:r>
              <a:rPr lang="en-US" dirty="0" smtClean="0"/>
              <a:t>Reuse of Domain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Stores changed data items</a:t>
            </a: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for scrollable views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list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grid </a:t>
            </a:r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along a specified path </a:t>
            </a:r>
            <a:endParaRPr lang="en-US" dirty="0"/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</a:t>
            </a:r>
            <a:r>
              <a:rPr lang="en-US" dirty="0" smtClean="0"/>
              <a:t>Classes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interface of models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Abstract Item Models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Implement to use </a:t>
            </a:r>
          </a:p>
          <a:p>
            <a:endParaRPr lang="en-US" b="1" dirty="0" smtClean="0"/>
          </a:p>
          <a:p>
            <a:r>
              <a:rPr lang="en-US" b="1" dirty="0" smtClean="0"/>
              <a:t>Ready</a:t>
            </a:r>
            <a:r>
              <a:rPr lang="en-US" b="1" dirty="0"/>
              <a:t>-</a:t>
            </a:r>
            <a:r>
              <a:rPr lang="en-US" b="1" dirty="0" smtClean="0"/>
              <a:t>Made Models</a:t>
            </a:r>
          </a:p>
          <a:p>
            <a:pPr lvl="1"/>
            <a:r>
              <a:rPr lang="en-US" dirty="0" smtClean="0"/>
              <a:t>Convenient to use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Proxy Models</a:t>
            </a:r>
            <a:endParaRPr lang="en-US" b="1" dirty="0"/>
          </a:p>
          <a:p>
            <a:pPr lvl="1"/>
            <a:r>
              <a:rPr lang="en-US" dirty="0" smtClean="0"/>
              <a:t>Reorder</a:t>
            </a:r>
            <a:r>
              <a:rPr lang="en-US" dirty="0"/>
              <a:t>/filter/</a:t>
            </a:r>
            <a:r>
              <a:rPr lang="en-US" dirty="0" smtClean="0"/>
              <a:t>sort your items </a:t>
            </a:r>
            <a:endParaRPr lang="en-US" dirty="0"/>
          </a:p>
        </p:txBody>
      </p:sp>
      <p:pic>
        <p:nvPicPr>
          <p:cNvPr id="4" name="Picture 3" descr="modelclass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78" y="1192563"/>
            <a:ext cx="2450767" cy="41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Standard Item Model</a:t>
            </a:r>
            <a:endParaRPr lang="en-US" b="1" dirty="0"/>
          </a:p>
          <a:p>
            <a:pPr lvl="1"/>
            <a:r>
              <a:rPr lang="en-US" dirty="0" err="1" smtClean="0"/>
              <a:t>Data</a:t>
            </a:r>
            <a:r>
              <a:rPr lang="en-US" dirty="0" err="1"/>
              <a:t>+</a:t>
            </a:r>
            <a:r>
              <a:rPr lang="en-US" dirty="0" err="1" smtClean="0"/>
              <a:t>Model</a:t>
            </a:r>
            <a:r>
              <a:rPr lang="en-US" dirty="0" smtClean="0"/>
              <a:t> combined </a:t>
            </a:r>
          </a:p>
          <a:p>
            <a:pPr lvl="1"/>
            <a:r>
              <a:rPr lang="en-US" dirty="0" smtClean="0"/>
              <a:t>View is separated</a:t>
            </a:r>
            <a:endParaRPr lang="en-US" dirty="0"/>
          </a:p>
          <a:p>
            <a:pPr lvl="1"/>
            <a:r>
              <a:rPr lang="en-US" dirty="0" smtClean="0"/>
              <a:t>Model is your data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Custom Item Models</a:t>
            </a:r>
            <a:endParaRPr lang="en-US" b="1" dirty="0"/>
          </a:p>
          <a:p>
            <a:pPr lvl="1"/>
            <a:r>
              <a:rPr lang="en-US" dirty="0" smtClean="0"/>
              <a:t>Model is adapter to data </a:t>
            </a:r>
          </a:p>
          <a:p>
            <a:pPr lvl="1"/>
            <a:r>
              <a:rPr lang="en-US" dirty="0" smtClean="0"/>
              <a:t>View is separated </a:t>
            </a:r>
            <a:endParaRPr lang="en-US" dirty="0"/>
          </a:p>
        </p:txBody>
      </p:sp>
      <p:pic>
        <p:nvPicPr>
          <p:cNvPr id="8" name="Picture 7" descr="datamodelvi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2" y="1370838"/>
            <a:ext cx="4346762" cy="1237240"/>
          </a:xfrm>
          <a:prstGeom prst="rect">
            <a:avLst/>
          </a:prstGeom>
        </p:spPr>
      </p:pic>
      <p:pic>
        <p:nvPicPr>
          <p:cNvPr id="9" name="Picture 8" descr="datamodelvi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88" y="2608078"/>
            <a:ext cx="4374444" cy="1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item in model</a:t>
            </a:r>
          </a:p>
          <a:p>
            <a:r>
              <a:rPr lang="en-US" dirty="0" smtClean="0"/>
              <a:t>Contains all information to specify location</a:t>
            </a:r>
          </a:p>
          <a:p>
            <a:r>
              <a:rPr lang="en-US" dirty="0" smtClean="0"/>
              <a:t>Located in given row and column </a:t>
            </a:r>
          </a:p>
          <a:p>
            <a:pPr lvl="1"/>
            <a:r>
              <a:rPr lang="en-US" dirty="0" smtClean="0"/>
              <a:t>May have a parent index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b="1" dirty="0" smtClean="0"/>
              <a:t> API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- row index refers to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column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parent of index 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if no parent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smtClean="0"/>
              <a:t>Valid index belongs to a model</a:t>
            </a:r>
            <a:endParaRPr lang="en-US" dirty="0"/>
          </a:p>
          <a:p>
            <a:pPr lvl="2"/>
            <a:r>
              <a:rPr lang="en-US" dirty="0" smtClean="0"/>
              <a:t>Valid index has non</a:t>
            </a:r>
            <a:r>
              <a:rPr lang="en-US" dirty="0"/>
              <a:t>-</a:t>
            </a:r>
            <a:r>
              <a:rPr lang="en-US" dirty="0" smtClean="0"/>
              <a:t>negative row and column numbers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the model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) </a:t>
            </a:r>
            <a:r>
              <a:rPr lang="en-US" dirty="0"/>
              <a:t>- data for given role </a:t>
            </a: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Rows and columns</a:t>
            </a:r>
          </a:p>
          <a:p>
            <a:pPr lvl="1"/>
            <a:r>
              <a:rPr lang="en-US" b="1" dirty="0" smtClean="0"/>
              <a:t>Item location in table model</a:t>
            </a:r>
          </a:p>
          <a:p>
            <a:pPr lvl="1"/>
            <a:r>
              <a:rPr lang="en-US" dirty="0" smtClean="0"/>
              <a:t>Item has no parent (</a:t>
            </a:r>
            <a:r>
              <a:rPr lang="en-US" dirty="0" err="1">
                <a:latin typeface="Courier New"/>
                <a:cs typeface="Courier New"/>
              </a:rPr>
              <a:t>parent.isValid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== false</a:t>
            </a:r>
            <a:r>
              <a:rPr lang="en-US" dirty="0"/>
              <a:t>)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r>
              <a:rPr lang="en-US" b="1" dirty="0" smtClean="0"/>
              <a:t>Parents, rows, and columns </a:t>
            </a:r>
            <a:endParaRPr lang="en-US" dirty="0" smtClean="0"/>
          </a:p>
          <a:p>
            <a:pPr lvl="1"/>
            <a:r>
              <a:rPr lang="en-US" dirty="0" smtClean="0"/>
              <a:t>Item location in tree model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 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index with given row, column and parent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0, </a:t>
            </a: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of buttons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(button, SIGNAL(clicked())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QRadioButton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radio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QCheckBox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check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QButtonGroup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connent</a:t>
            </a:r>
            <a:r>
              <a:rPr lang="en-US" dirty="0" smtClean="0">
                <a:latin typeface="Courier New"/>
                <a:cs typeface="Courier New"/>
              </a:rPr>
              <a:t>(group, </a:t>
            </a: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 smtClean="0"/>
              <a:t>Item performs various roles</a:t>
            </a:r>
            <a:endParaRPr lang="en-US" b="1" dirty="0"/>
          </a:p>
          <a:p>
            <a:pPr lvl="1"/>
            <a:r>
              <a:rPr lang="en-US" dirty="0" smtClean="0"/>
              <a:t>For other components (</a:t>
            </a:r>
            <a:r>
              <a:rPr lang="en-US" dirty="0"/>
              <a:t>delegate</a:t>
            </a:r>
            <a:r>
              <a:rPr lang="en-US" dirty="0" smtClean="0"/>
              <a:t>, view</a:t>
            </a:r>
            <a:r>
              <a:rPr lang="en-US" dirty="0"/>
              <a:t>,...) </a:t>
            </a:r>
          </a:p>
          <a:p>
            <a:r>
              <a:rPr lang="en-US" b="1" dirty="0" smtClean="0"/>
              <a:t>Supplies different data </a:t>
            </a:r>
            <a:endParaRPr lang="en-US" dirty="0"/>
          </a:p>
          <a:p>
            <a:pPr lvl="1"/>
            <a:r>
              <a:rPr lang="en-US" dirty="0" smtClean="0"/>
              <a:t>For different situations </a:t>
            </a:r>
            <a:endParaRPr lang="en-US" dirty="0"/>
          </a:p>
          <a:p>
            <a:pPr fontAlgn="auto"/>
            <a:r>
              <a:rPr lang="en-US" b="1" dirty="0" smtClean="0"/>
              <a:t>Example: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used display string in view </a:t>
            </a:r>
            <a:endParaRPr lang="en-US" dirty="0"/>
          </a:p>
          <a:p>
            <a:pPr fontAlgn="auto"/>
            <a:r>
              <a:rPr lang="en-US" b="1" dirty="0" smtClean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 smtClean="0"/>
              <a:t>Standard roles</a:t>
            </a:r>
            <a:endParaRPr lang="en-US" b="1" dirty="0"/>
          </a:p>
          <a:p>
            <a:pPr lvl="1"/>
            <a:r>
              <a:rPr lang="en-US" dirty="0" smtClean="0"/>
              <a:t>Defined by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Roles in C++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text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Item properties in QML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var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Default mappings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display in QML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DecorationRole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decoration in QML </a:t>
            </a:r>
            <a:endParaRPr lang="en-US" dirty="0"/>
          </a:p>
          <a:p>
            <a:r>
              <a:rPr lang="en-US" dirty="0" smtClean="0"/>
              <a:t>Add additional mappings by re-implementing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6747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  <a:r>
              <a:rPr lang="en-US" dirty="0" smtClean="0"/>
              <a:t>Models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Export model instance </a:t>
            </a:r>
          </a:p>
          <a:p>
            <a:pPr lvl="1"/>
            <a:r>
              <a:rPr lang="en-US" dirty="0" smtClean="0"/>
              <a:t>Create model instance in C</a:t>
            </a:r>
            <a:r>
              <a:rPr lang="en-US" dirty="0"/>
              <a:t>++ </a:t>
            </a:r>
          </a:p>
          <a:p>
            <a:pPr lvl="1"/>
            <a:r>
              <a:rPr lang="en-US" dirty="0" smtClean="0"/>
              <a:t>Set as a context property on the view's engine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QQuickView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 smtClean="0"/>
              <a:t>Use in QML by id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model: _model } </a:t>
            </a:r>
          </a:p>
          <a:p>
            <a:pPr fontAlgn="auto"/>
            <a:r>
              <a:rPr lang="en-US" dirty="0" smtClean="0"/>
              <a:t>Export model type </a:t>
            </a:r>
            <a:endParaRPr lang="en-US" dirty="0"/>
          </a:p>
          <a:p>
            <a:pPr lvl="1"/>
            <a:r>
              <a:rPr lang="en-US" dirty="0" smtClean="0"/>
              <a:t>Register custom model class with QML type system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 smtClean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>
                <a:latin typeface="Courier New"/>
                <a:cs typeface="Courier New"/>
              </a:rPr>
              <a:t>Models </a:t>
            </a:r>
            <a:r>
              <a:rPr lang="en-US" dirty="0" smtClean="0">
                <a:latin typeface="Courier New"/>
                <a:cs typeface="Courier New"/>
              </a:rPr>
              <a:t>1.0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6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Structures</a:t>
            </a:r>
            <a:endParaRPr lang="en-US" b="1" dirty="0"/>
          </a:p>
          <a:p>
            <a:pPr lvl="1"/>
            <a:r>
              <a:rPr lang="en-US" dirty="0" smtClean="0"/>
              <a:t>List, Table and Tree </a:t>
            </a:r>
            <a:endParaRPr lang="en-US" dirty="0"/>
          </a:p>
          <a:p>
            <a:r>
              <a:rPr lang="en-US" b="1" dirty="0" smtClean="0"/>
              <a:t>Components</a:t>
            </a:r>
            <a:endParaRPr lang="en-US" b="1" dirty="0"/>
          </a:p>
          <a:p>
            <a:pPr lvl="1"/>
            <a:r>
              <a:rPr lang="en-US" dirty="0" smtClean="0"/>
              <a:t>Model - Adapter to Data </a:t>
            </a:r>
          </a:p>
          <a:p>
            <a:pPr lvl="1"/>
            <a:r>
              <a:rPr lang="en-US" dirty="0" smtClean="0"/>
              <a:t>View - Displays Structure </a:t>
            </a:r>
          </a:p>
          <a:p>
            <a:pPr lvl="1"/>
            <a:r>
              <a:rPr lang="en-US" dirty="0" smtClean="0"/>
              <a:t>Delegate – Paints Item</a:t>
            </a:r>
            <a:endParaRPr lang="en-US" dirty="0"/>
          </a:p>
          <a:p>
            <a:pPr lvl="1"/>
            <a:r>
              <a:rPr lang="en-US" dirty="0" smtClean="0"/>
              <a:t>Index – Location in Model </a:t>
            </a:r>
            <a:endParaRPr lang="en-US" dirty="0"/>
          </a:p>
          <a:p>
            <a:r>
              <a:rPr lang="en-US" b="1" dirty="0" smtClean="0"/>
              <a:t>Views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GridView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PathView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Other Abstract Models </a:t>
            </a:r>
          </a:p>
          <a:p>
            <a:pPr lvl="1"/>
            <a:r>
              <a:rPr lang="en-US" dirty="0" smtClean="0"/>
              <a:t>Ready</a:t>
            </a:r>
            <a:r>
              <a:rPr lang="en-US" dirty="0"/>
              <a:t>-</a:t>
            </a:r>
            <a:r>
              <a:rPr lang="en-US" dirty="0" smtClean="0"/>
              <a:t>Made Models</a:t>
            </a:r>
            <a:endParaRPr lang="en-US" dirty="0"/>
          </a:p>
          <a:p>
            <a:pPr lvl="1"/>
            <a:r>
              <a:rPr lang="en-US" dirty="0" smtClean="0"/>
              <a:t>Proxy Models </a:t>
            </a:r>
            <a:endParaRPr lang="en-US" dirty="0"/>
          </a:p>
          <a:p>
            <a:r>
              <a:rPr lang="en-US" b="1" dirty="0" smtClean="0"/>
              <a:t>Index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Item Role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Standard Roles in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Classic item-based approach</a:t>
            </a:r>
            <a:endParaRPr lang="en-US" dirty="0"/>
          </a:p>
          <a:p>
            <a:pPr lvl="1"/>
            <a:r>
              <a:rPr lang="en-US" dirty="0" smtClean="0"/>
              <a:t>Only practical for small sets of data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 smtClean="0"/>
              <a:t>"</a:t>
            </a:r>
            <a:r>
              <a:rPr lang="en-US" i="1" dirty="0"/>
              <a:t>B(0,1</a:t>
            </a:r>
            <a:r>
              <a:rPr lang="en-US" i="1" dirty="0" smtClean="0"/>
              <a:t>)” and "</a:t>
            </a:r>
            <a:r>
              <a:rPr lang="en-US" i="1" dirty="0"/>
              <a:t>C(0,0</a:t>
            </a:r>
            <a:r>
              <a:rPr lang="en-US" i="1" dirty="0" smtClean="0"/>
              <a:t>)” – Not visible. (list view is only 1</a:t>
            </a:r>
            <a:r>
              <a:rPr lang="en-US" i="1" dirty="0"/>
              <a:t>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ex-QStandardItemModel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Demo Model</a:t>
            </a:r>
            <a:endParaRPr lang="en-US" dirty="0"/>
          </a:p>
          <a:p>
            <a:pPr lvl="1"/>
            <a:r>
              <a:rPr lang="en-US" dirty="0" smtClean="0"/>
              <a:t>62 most populous cities of the world </a:t>
            </a:r>
          </a:p>
          <a:p>
            <a:pPr lvl="1"/>
            <a:r>
              <a:rPr lang="en-US" dirty="0" smtClean="0"/>
              <a:t>Data in CSV file </a:t>
            </a:r>
            <a:endParaRPr lang="en-US" dirty="0"/>
          </a:p>
          <a:p>
            <a:r>
              <a:rPr lang="en-US" dirty="0" smtClean="0"/>
              <a:t>Data Columns</a:t>
            </a:r>
            <a:endParaRPr lang="en-US" dirty="0"/>
          </a:p>
          <a:p>
            <a:pPr lvl="1"/>
            <a:r>
              <a:rPr lang="en-US" i="1" dirty="0" smtClean="0"/>
              <a:t>City | Country | Population | Area | Flag </a:t>
            </a:r>
            <a:endParaRPr lang="en-US" dirty="0"/>
          </a:p>
          <a:p>
            <a:r>
              <a:rPr lang="en-US" dirty="0" smtClean="0"/>
              <a:t>Implemented as data backend</a:t>
            </a:r>
            <a:endParaRPr lang="en-US" dirty="0"/>
          </a:p>
          <a:p>
            <a:pPr lvl="1"/>
            <a:r>
              <a:rPr lang="en-US" dirty="0" smtClean="0"/>
              <a:t>Internal implementation is hidden </a:t>
            </a:r>
          </a:p>
          <a:p>
            <a:pPr lvl="1"/>
            <a:r>
              <a:rPr lang="en-US" dirty="0" smtClean="0"/>
              <a:t>Code in </a:t>
            </a:r>
            <a:r>
              <a:rPr lang="en-US" dirty="0" err="1" smtClean="0">
                <a:latin typeface="Courier New"/>
                <a:cs typeface="Courier New"/>
              </a:rPr>
              <a:t>CityEngine</a:t>
            </a:r>
            <a:r>
              <a:rPr lang="en-US" dirty="0" smtClean="0"/>
              <a:t> class </a:t>
            </a:r>
            <a:endParaRPr lang="en-US" dirty="0"/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</a:t>
            </a:r>
            <a:r>
              <a:rPr lang="en-US" dirty="0" smtClean="0"/>
              <a:t>API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CityEngine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in </a:t>
            </a:r>
            <a:r>
              <a:rPr lang="en-US" dirty="0" err="1" smtClean="0">
                <a:latin typeface="Courier New"/>
                <a:cs typeface="Courier New"/>
              </a:rPr>
              <a:t>citymodel.cpp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Display cities grouped by countries </a:t>
            </a:r>
            <a:endParaRPr lang="en-US" dirty="0"/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Proxy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QSlider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QProgressBar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QSpinBox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Transforms structure of source model </a:t>
            </a:r>
          </a:p>
          <a:p>
            <a:pPr lvl="1"/>
            <a:r>
              <a:rPr lang="en-US" dirty="0" smtClean="0"/>
              <a:t>Maps indexes to new indexes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insert proxy model between model and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</a:t>
            </a:r>
            <a:r>
              <a:rPr lang="en-US" dirty="0"/>
              <a:t>Need to load all data to sort or filter </a:t>
            </a: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</a:t>
            </a:r>
            <a:r>
              <a:rPr lang="en-US" dirty="0" smtClean="0"/>
              <a:t>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 smtClean="0"/>
              <a:t>Sorting with Proxy Model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 smtClean="0"/>
              <a:t>Filter via </a:t>
            </a:r>
            <a:r>
              <a:rPr lang="en-US" b="1" dirty="0" err="1" smtClean="0">
                <a:latin typeface="Courier New"/>
                <a:cs typeface="Courier New"/>
              </a:rPr>
              <a:t>TextInput</a:t>
            </a:r>
            <a:r>
              <a:rPr lang="en-US" b="1" dirty="0" err="1" smtClean="0"/>
              <a:t>’s</a:t>
            </a:r>
            <a:r>
              <a:rPr lang="en-US" b="1" dirty="0" smtClean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ex-sortfiltertableview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Variety of classes to choose from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 dimensional list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QAbstractTableModel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Two</a:t>
            </a:r>
            <a:r>
              <a:rPr lang="en-US" dirty="0"/>
              <a:t>-</a:t>
            </a:r>
            <a:r>
              <a:rPr lang="en-US" dirty="0" smtClean="0"/>
              <a:t>dimensional tables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Generic model class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QStringListModel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</a:t>
            </a:r>
            <a:r>
              <a:rPr lang="en-US" dirty="0"/>
              <a:t>-</a:t>
            </a:r>
            <a:r>
              <a:rPr lang="en-US" dirty="0" smtClean="0"/>
              <a:t>dimensional model </a:t>
            </a:r>
          </a:p>
          <a:p>
            <a:pPr lvl="1"/>
            <a:r>
              <a:rPr lang="en-US" dirty="0" smtClean="0"/>
              <a:t>Works on string list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QStandardItemModel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Model that stores the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headerData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dataChanged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bottomRight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implement a City List Model </a:t>
            </a:r>
          </a:p>
          <a:p>
            <a:r>
              <a:rPr lang="en-US" dirty="0" smtClean="0"/>
              <a:t>Given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Start with solution of </a:t>
            </a:r>
            <a:r>
              <a:rPr lang="en-US" dirty="0" err="1" smtClean="0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 smtClean="0"/>
              <a:t>Your Task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Rebase </a:t>
            </a:r>
            <a:r>
              <a:rPr lang="en-US" dirty="0" err="1" smtClean="0">
                <a:latin typeface="Courier New"/>
                <a:cs typeface="Courier New"/>
              </a:rPr>
              <a:t>CityModel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QAbstractListModel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Optional</a:t>
            </a:r>
            <a:endParaRPr lang="en-US" b="1" dirty="0"/>
          </a:p>
          <a:p>
            <a:pPr lvl="1"/>
            <a:r>
              <a:rPr lang="en-US" dirty="0" smtClean="0"/>
              <a:t>Make the model editable</a:t>
            </a:r>
            <a:endParaRPr lang="en-US" dirty="0"/>
          </a:p>
          <a:p>
            <a:pPr lvl="1"/>
            <a:r>
              <a:rPr lang="en-US" dirty="0" smtClean="0"/>
              <a:t>Enable adding / removing cities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sol-cities-standarditem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Delegates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QGroupBox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box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... set layout and add widgets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QTabWidget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tab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 smtClean="0"/>
              <a:t>Displays page associated by widget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 smtClean="0"/>
              <a:t>Defines where tabs are drawn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 smtClean="0"/>
              <a:t>Adds close buttons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</a:t>
            </a:r>
          </a:p>
          <a:p>
            <a:r>
              <a:rPr lang="en-US" dirty="0" smtClean="0"/>
              <a:t>Editing </a:t>
            </a:r>
            <a:r>
              <a:rPr lang="en-US" dirty="0"/>
              <a:t>item data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Widget Mapper </a:t>
            </a:r>
            <a:endParaRPr lang="en-US" dirty="0" smtClean="0"/>
          </a:p>
          <a:p>
            <a:r>
              <a:rPr lang="en-US" dirty="0" smtClean="0"/>
              <a:t>Drag </a:t>
            </a:r>
            <a:r>
              <a:rPr lang="en-US" dirty="0"/>
              <a:t>and Drop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Tree Model </a:t>
            </a: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 smtClean="0"/>
              <a:t>Editable Models</a:t>
            </a:r>
            <a:endParaRPr lang="en-US" dirty="0"/>
          </a:p>
          <a:p>
            <a:r>
              <a:rPr lang="en-US" dirty="0" smtClean="0"/>
              <a:t>Custom Delegates</a:t>
            </a:r>
            <a:endParaRPr lang="en-US" dirty="0"/>
          </a:p>
          <a:p>
            <a:r>
              <a:rPr lang="en-US" dirty="0" smtClean="0"/>
              <a:t>Using Data Widget Mapper </a:t>
            </a:r>
          </a:p>
          <a:p>
            <a:r>
              <a:rPr lang="en-US" dirty="0" smtClean="0"/>
              <a:t>Custom Proxy Models</a:t>
            </a:r>
            <a:endParaRPr lang="en-US" dirty="0"/>
          </a:p>
          <a:p>
            <a:r>
              <a:rPr lang="en-US" dirty="0" smtClean="0"/>
              <a:t>Drag and Drop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QAbstractItemDelegate</a:t>
            </a:r>
            <a:r>
              <a:rPr lang="en-US" dirty="0" smtClean="0"/>
              <a:t> subclasses </a:t>
            </a:r>
          </a:p>
          <a:p>
            <a:pPr lvl="1"/>
            <a:r>
              <a:rPr lang="en-US" dirty="0" smtClean="0"/>
              <a:t>Control appearance of items in views </a:t>
            </a:r>
          </a:p>
          <a:p>
            <a:pPr lvl="1"/>
            <a:r>
              <a:rPr lang="en-US" dirty="0" smtClean="0"/>
              <a:t>Provide edit and display mechanisms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QItemDelegate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QStyledItemDelegate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 delegates </a:t>
            </a:r>
          </a:p>
          <a:p>
            <a:pPr lvl="1"/>
            <a:r>
              <a:rPr lang="en-US" dirty="0" smtClean="0"/>
              <a:t>Suitable in most cases</a:t>
            </a:r>
            <a:endParaRPr lang="en-US" dirty="0"/>
          </a:p>
          <a:p>
            <a:pPr lvl="1"/>
            <a:r>
              <a:rPr lang="en-US" dirty="0" err="1" smtClean="0"/>
              <a:t>Modelneedstoprovideappropriatedata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to go for Custom Delegates?</a:t>
            </a:r>
            <a:endParaRPr lang="en-US" dirty="0"/>
          </a:p>
          <a:p>
            <a:pPr lvl="1"/>
            <a:r>
              <a:rPr lang="en-US" dirty="0" smtClean="0"/>
              <a:t>More control over appearance of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</a:t>
            </a:r>
            <a:r>
              <a:rPr lang="en-US" i="1" dirty="0" smtClean="0"/>
              <a:t>table shown </a:t>
            </a:r>
            <a:r>
              <a:rPr lang="en-US" i="1" dirty="0"/>
              <a:t>has no custom delegate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No need for custom delegate!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customize appearance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>
                <a:latin typeface="Courier New"/>
                <a:cs typeface="Courier New"/>
              </a:rPr>
              <a:t>QAbstractItemDelegate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3144212"/>
            <a:ext cx="2243667" cy="23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userType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adjusted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dirty="0">
                <a:latin typeface="Courier New"/>
                <a:cs typeface="Courier New"/>
              </a:rPr>
              <a:t>MAX_VALUE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fillRect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MIN_BAR_WIDTH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fontMetrics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ex-bargraphdelegate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 err="1" smtClean="0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For editing a series of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</a:t>
            </a:r>
            <a:r>
              <a:rPr lang="en-US" dirty="0" smtClean="0"/>
              <a:t>Editor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editor by index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data to editor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42245" y="3440292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setCurrentIndex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combo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QListWidget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ownership of items with </a:t>
            </a:r>
            <a:r>
              <a:rPr lang="en-US" dirty="0" smtClean="0">
                <a:latin typeface="Courier New"/>
                <a:cs typeface="Courier New"/>
              </a:rPr>
              <a:t>list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 smtClean="0"/>
              <a:t>Other Item Widgets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QTableWidget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QTreeWidget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</a:t>
            </a:r>
            <a:r>
              <a:rPr lang="en-US" dirty="0" smtClean="0"/>
              <a:t>Data </a:t>
            </a:r>
            <a:r>
              <a:rPr lang="en-US" dirty="0"/>
              <a:t>to the </a:t>
            </a:r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user finished editing </a:t>
            </a:r>
          </a:p>
          <a:p>
            <a:pPr lvl="1"/>
            <a:r>
              <a:rPr lang="en-US" dirty="0" smtClean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editor has finished editing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dirty="0" err="1">
                <a:latin typeface="Courier New"/>
                <a:cs typeface="Courier New"/>
              </a:rPr>
              <a:t>currentText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commitData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</a:t>
            </a:r>
            <a:r>
              <a:rPr lang="en-US" dirty="0" smtClean="0"/>
              <a:t>Editor's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Delegate manages editor's geometry </a:t>
            </a:r>
          </a:p>
          <a:p>
            <a:r>
              <a:rPr lang="en-US" dirty="0" smtClean="0"/>
              <a:t>View provides geometry information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QStyleOptionViewItem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Case of multi</a:t>
            </a:r>
            <a:r>
              <a:rPr lang="en-US" dirty="0"/>
              <a:t>-</a:t>
            </a:r>
            <a:r>
              <a:rPr lang="en-US" dirty="0" smtClean="0"/>
              <a:t>index editor</a:t>
            </a:r>
            <a:endParaRPr lang="en-US" dirty="0"/>
          </a:p>
          <a:p>
            <a:pPr lvl="1"/>
            <a:r>
              <a:rPr lang="en-US" dirty="0" smtClean="0"/>
              <a:t>Position editor in relation to indexes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31688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expandedTo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ex-editordelegate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Type-Based </a:t>
            </a:r>
            <a:r>
              <a:rPr lang="en-US" dirty="0"/>
              <a:t>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color editor widget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Registering editor for type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849967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QItemEditorCreatorBase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QStandardItemEditorCreator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setDefaultFactory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 smtClean="0">
                <a:latin typeface="Courier New"/>
                <a:cs typeface="Courier New"/>
              </a:rPr>
              <a:t>QDataWidgetMapper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Maps model sections to widgets </a:t>
            </a:r>
            <a:endParaRPr lang="en-US" dirty="0"/>
          </a:p>
          <a:p>
            <a:r>
              <a:rPr lang="en-US" dirty="0" smtClean="0"/>
              <a:t>Widgets updated, when current </a:t>
            </a:r>
            <a:r>
              <a:rPr lang="en-US" dirty="0"/>
              <a:t>index changes </a:t>
            </a:r>
          </a:p>
          <a:p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Horizontal =&gt; Data Columns </a:t>
            </a:r>
          </a:p>
          <a:p>
            <a:pPr lvl="1"/>
            <a:r>
              <a:rPr lang="en-US" dirty="0" smtClean="0"/>
              <a:t>Vertical =&gt; Data Rows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QDataWidgetMapper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Mapping Setup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Track Navigation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nameEdit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addressEdit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ageSpinBox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6"/>
            <a:ext cx="7817012" cy="486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nextButton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previousButton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toPrevious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Only one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/>
              <a:t> property per class</a:t>
            </a:r>
            <a:endParaRPr lang="en-US" dirty="0"/>
          </a:p>
          <a:p>
            <a:r>
              <a:rPr lang="en-US" dirty="0" smtClean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READ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Enable the View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has to provide support for drag and drop operations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needs to support actions 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setAcceptDrops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setDropIndicatorShown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return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CopyAction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b="1" dirty="0" err="1" smtClean="0">
                <a:latin typeface="Courier New"/>
                <a:cs typeface="Courier New"/>
              </a:rPr>
              <a:t>QObject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Adds </a:t>
            </a:r>
            <a:r>
              <a:rPr lang="en-US" dirty="0"/>
              <a:t>visual representation </a:t>
            </a:r>
          </a:p>
          <a:p>
            <a:r>
              <a:rPr lang="en-US" b="1" dirty="0" smtClean="0"/>
              <a:t>Base </a:t>
            </a:r>
            <a:r>
              <a:rPr lang="en-US" b="1" dirty="0"/>
              <a:t>of user interface objects </a:t>
            </a:r>
            <a:endParaRPr lang="en-US" dirty="0"/>
          </a:p>
          <a:p>
            <a:r>
              <a:rPr lang="en-US" b="1" dirty="0" smtClean="0"/>
              <a:t>Receives </a:t>
            </a:r>
            <a:r>
              <a:rPr lang="en-US" b="1" dirty="0"/>
              <a:t>events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mouse, keyboard events </a:t>
            </a:r>
          </a:p>
          <a:p>
            <a:r>
              <a:rPr lang="en-US" b="1" dirty="0" smtClean="0"/>
              <a:t>Paints </a:t>
            </a:r>
            <a:r>
              <a:rPr lang="en-US" b="1" dirty="0"/>
              <a:t>itself on screen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styles </a:t>
            </a:r>
          </a:p>
        </p:txBody>
      </p:sp>
      <p:pic>
        <p:nvPicPr>
          <p:cNvPr id="4" name="Picture 3" descr="qobject-inheri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3" y="1370838"/>
            <a:ext cx="3839301" cy="27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Column of tabbed widget items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QDateEdit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QTimeEdit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QDateTimeEdit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for editing date and times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Monthly calendar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Quick</a:t>
            </a:r>
            <a:r>
              <a:rPr lang="en-US" dirty="0"/>
              <a:t>-</a:t>
            </a:r>
            <a:r>
              <a:rPr lang="en-US" dirty="0" smtClean="0"/>
              <a:t>access button to commands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Implements a splitter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Stack of widgets</a:t>
            </a:r>
            <a:endParaRPr lang="en-US" dirty="0"/>
          </a:p>
          <a:p>
            <a:pPr lvl="1"/>
            <a:r>
              <a:rPr lang="en-US" dirty="0" smtClean="0"/>
              <a:t>Only one widget visible at a time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Setup of Model </a:t>
            </a:r>
          </a:p>
          <a:p>
            <a:pPr lvl="1"/>
            <a:r>
              <a:rPr lang="en-US" dirty="0" smtClean="0"/>
              <a:t>Model is ready by default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qabstractitemmodeldatalist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qstandarditemmodeldatalist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ex-dndlist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Editable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Insert</a:t>
            </a:r>
            <a:r>
              <a:rPr lang="en-US" dirty="0"/>
              <a:t>-Remove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Lazy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Drag </a:t>
            </a:r>
            <a:r>
              <a:rPr lang="en-US" dirty="0"/>
              <a:t>and Drop Model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aParent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parentNode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>
                <a:latin typeface="Courier New"/>
                <a:cs typeface="Courier New"/>
              </a:rPr>
              <a:t> </a:t>
            </a:r>
            <a:endParaRPr lang="en-US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GraphicsView</a:t>
            </a:r>
            <a:r>
              <a:rPr lang="en-US" dirty="0" smtClean="0"/>
              <a:t> Classes</a:t>
            </a:r>
          </a:p>
          <a:p>
            <a:r>
              <a:rPr lang="en-US" dirty="0" smtClean="0"/>
              <a:t>Coordinate Systems and Transformations </a:t>
            </a:r>
          </a:p>
          <a:p>
            <a:r>
              <a:rPr lang="en-US" dirty="0" smtClean="0"/>
              <a:t>Creating Custom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/>
              <a:t>-</a:t>
            </a:r>
            <a:r>
              <a:rPr lang="en-US" dirty="0" smtClean="0"/>
              <a:t>related classes </a:t>
            </a:r>
          </a:p>
          <a:p>
            <a:r>
              <a:rPr lang="en-US" dirty="0" smtClean="0"/>
              <a:t>Coordinate Schemes, Transformations </a:t>
            </a:r>
          </a:p>
          <a:p>
            <a:r>
              <a:rPr lang="en-US" dirty="0" smtClean="0"/>
              <a:t>Extending items </a:t>
            </a:r>
          </a:p>
          <a:p>
            <a:pPr lvl="1"/>
            <a:r>
              <a:rPr lang="en-US" dirty="0" smtClean="0"/>
              <a:t>Event handling </a:t>
            </a:r>
          </a:p>
          <a:p>
            <a:pPr lvl="1"/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Boundaries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</a:t>
            </a:r>
            <a:r>
              <a:rPr lang="en-US" kern="1800" dirty="0" err="1" smtClean="0">
                <a:solidFill>
                  <a:srgbClr val="FFFFFF"/>
                </a:solidFill>
              </a:rPr>
              <a:t>GraphicsView</a:t>
            </a:r>
            <a:r>
              <a:rPr lang="en-US" kern="1800" dirty="0" smtClean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Provides:</a:t>
            </a:r>
            <a:endParaRPr lang="en-US" dirty="0"/>
          </a:p>
          <a:p>
            <a:pPr lvl="1"/>
            <a:r>
              <a:rPr lang="en-US" dirty="0" smtClean="0"/>
              <a:t>A surface for managing interactive 2D graphical items</a:t>
            </a:r>
          </a:p>
          <a:p>
            <a:pPr lvl="1"/>
            <a:r>
              <a:rPr lang="en-US" dirty="0" smtClean="0"/>
              <a:t>A view widget for visualizing the items </a:t>
            </a:r>
            <a:endParaRPr lang="en-US" dirty="0"/>
          </a:p>
          <a:p>
            <a:r>
              <a:rPr lang="en-US" dirty="0" smtClean="0"/>
              <a:t>Uses MVC paradigm</a:t>
            </a:r>
            <a:endParaRPr lang="en-US" dirty="0"/>
          </a:p>
          <a:p>
            <a:r>
              <a:rPr lang="en-US" dirty="0" smtClean="0"/>
              <a:t>Resolution Independent </a:t>
            </a:r>
            <a:endParaRPr lang="en-US" dirty="0"/>
          </a:p>
          <a:p>
            <a:r>
              <a:rPr lang="en-US" dirty="0" smtClean="0"/>
              <a:t>Animation Support</a:t>
            </a:r>
            <a:endParaRPr lang="en-US" dirty="0"/>
          </a:p>
          <a:p>
            <a:r>
              <a:rPr lang="en-US" dirty="0" smtClean="0"/>
              <a:t>Fast item discovery, hit tests, collision detection </a:t>
            </a:r>
          </a:p>
          <a:p>
            <a:pPr lvl="1"/>
            <a:r>
              <a:rPr lang="en-US" dirty="0" smtClean="0"/>
              <a:t>Using Binary Space Partitioning (</a:t>
            </a:r>
            <a:r>
              <a:rPr lang="en-US" dirty="0"/>
              <a:t>BSP</a:t>
            </a:r>
            <a:r>
              <a:rPr lang="en-US" dirty="0" smtClean="0"/>
              <a:t>) tree indexes</a:t>
            </a:r>
            <a:endParaRPr lang="en-US" dirty="0"/>
          </a:p>
          <a:p>
            <a:r>
              <a:rPr lang="en-US" dirty="0" smtClean="0"/>
              <a:t>Can manage large numbers of items (tens of thousands</a:t>
            </a:r>
            <a:r>
              <a:rPr lang="en-US" dirty="0"/>
              <a:t>) </a:t>
            </a:r>
          </a:p>
          <a:p>
            <a:r>
              <a:rPr lang="en-US" dirty="0" smtClean="0"/>
              <a:t>Supports zooming, printing and 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hello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81" y="406289"/>
            <a:ext cx="2412081" cy="15075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en-US" dirty="0" smtClean="0"/>
              <a:t>Relationship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A "model” for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 "container” for </a:t>
            </a:r>
            <a:r>
              <a:rPr lang="en-US" dirty="0" err="1" smtClean="0">
                <a:latin typeface="Courier New"/>
                <a:cs typeface="Courier New"/>
              </a:rPr>
              <a:t>QGraphicsItems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graphicsview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45" y="2488115"/>
            <a:ext cx="4987003" cy="64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Graphic Items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Items can exist in only one scene at a time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Propagates events to items</a:t>
            </a:r>
            <a:endParaRPr lang="en-US" dirty="0"/>
          </a:p>
          <a:p>
            <a:pPr lvl="1"/>
            <a:r>
              <a:rPr lang="en-US" dirty="0" smtClean="0"/>
              <a:t>Manages Collision Detection </a:t>
            </a:r>
          </a:p>
          <a:p>
            <a:pPr lvl="1"/>
            <a:r>
              <a:rPr lang="en-US" dirty="0" smtClean="0"/>
              <a:t>Supports fast item indexing</a:t>
            </a:r>
            <a:endParaRPr lang="en-US" dirty="0"/>
          </a:p>
          <a:p>
            <a:pPr lvl="1"/>
            <a:r>
              <a:rPr lang="en-US" dirty="0" smtClean="0"/>
              <a:t>Manages item selection and focus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Renders scene onto view</a:t>
            </a:r>
            <a:endParaRPr lang="en-US" dirty="0"/>
          </a:p>
          <a:p>
            <a:pPr lvl="1"/>
            <a:r>
              <a:rPr lang="en-US" dirty="0" smtClean="0"/>
              <a:t>z</a:t>
            </a:r>
            <a:r>
              <a:rPr lang="en-US" dirty="0"/>
              <a:t>-</a:t>
            </a:r>
            <a:r>
              <a:rPr lang="en-US" dirty="0" smtClean="0"/>
              <a:t>order determines which items show up in front of others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an item to the scene </a:t>
            </a:r>
          </a:p>
          <a:p>
            <a:pPr lvl="2"/>
            <a:r>
              <a:rPr lang="en-US" dirty="0" smtClean="0"/>
              <a:t>(remove from previous scene if necessary)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 err="1" smtClean="0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etc.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items intersecting a particular point or region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list of selected items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Bounding rectangle for the entire 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Scrollable widget view port onto the scene</a:t>
            </a:r>
            <a:endParaRPr lang="en-US" dirty="0"/>
          </a:p>
          <a:p>
            <a:pPr lvl="1"/>
            <a:r>
              <a:rPr lang="en-US" dirty="0" smtClean="0"/>
              <a:t>Zooming, rotation, and other transformations </a:t>
            </a:r>
          </a:p>
          <a:p>
            <a:pPr lvl="1"/>
            <a:r>
              <a:rPr lang="en-US" dirty="0" smtClean="0"/>
              <a:t>Translates input events (from the View) into </a:t>
            </a:r>
            <a:r>
              <a:rPr lang="en-US" dirty="0" err="1" smtClean="0">
                <a:latin typeface="Courier New"/>
                <a:cs typeface="Courier New"/>
              </a:rPr>
              <a:t>QGraphicsSceneEvents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Maps coordinates between scene and viewport</a:t>
            </a:r>
            <a:endParaRPr lang="en-US" dirty="0"/>
          </a:p>
          <a:p>
            <a:pPr lvl="1"/>
            <a:r>
              <a:rPr lang="en-US" dirty="0" smtClean="0"/>
              <a:t>Provides "level of detail” information to items</a:t>
            </a:r>
            <a:endParaRPr lang="en-US" dirty="0"/>
          </a:p>
          <a:p>
            <a:pPr lvl="1"/>
            <a:r>
              <a:rPr lang="en-US" dirty="0" smtClean="0"/>
              <a:t>Supports OpenGL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Doing 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 and resize widgets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the </a:t>
            </a:r>
            <a:r>
              <a:rPr lang="en-US" dirty="0" err="1" smtClean="0"/>
              <a:t>QGraphicsScene</a:t>
            </a:r>
            <a:r>
              <a:rPr lang="en-US" dirty="0" smtClean="0"/>
              <a:t> to use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antialiasing, smooth </a:t>
            </a:r>
            <a:r>
              <a:rPr lang="en-US" dirty="0" err="1" smtClean="0"/>
              <a:t>pixmap</a:t>
            </a:r>
            <a:r>
              <a:rPr lang="en-US" dirty="0" smtClean="0"/>
              <a:t> transformations, etc.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Takes a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as argument </a:t>
            </a:r>
          </a:p>
          <a:p>
            <a:pPr lvl="1"/>
            <a:r>
              <a:rPr lang="en-US" dirty="0" smtClean="0"/>
              <a:t>Ensures point</a:t>
            </a:r>
            <a:r>
              <a:rPr lang="en-US" dirty="0"/>
              <a:t>/</a:t>
            </a:r>
            <a:r>
              <a:rPr lang="en-US" dirty="0" smtClean="0"/>
              <a:t>item is centered in View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Map to</a:t>
            </a:r>
            <a:r>
              <a:rPr lang="en-US" dirty="0"/>
              <a:t>/</a:t>
            </a:r>
            <a:r>
              <a:rPr lang="en-US" dirty="0" smtClean="0"/>
              <a:t>from scene coordinates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transformations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 base class: basic canvas element </a:t>
            </a:r>
          </a:p>
          <a:p>
            <a:pPr lvl="1"/>
            <a:r>
              <a:rPr lang="en-US" dirty="0" smtClean="0"/>
              <a:t>Supports parent</a:t>
            </a:r>
            <a:r>
              <a:rPr lang="en-US" dirty="0"/>
              <a:t>/</a:t>
            </a:r>
            <a:r>
              <a:rPr lang="en-US" dirty="0" smtClean="0"/>
              <a:t>child hierarchy </a:t>
            </a:r>
            <a:endParaRPr lang="en-US" dirty="0"/>
          </a:p>
          <a:p>
            <a:r>
              <a:rPr lang="en-US" dirty="0" smtClean="0"/>
              <a:t>Easy to extend or customize concrete items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QGraphicsRectItem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QGraphicsPolygonItem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 smtClean="0"/>
              <a:t>SVG Drawings, other widgets </a:t>
            </a:r>
            <a:endParaRPr lang="en-US" dirty="0"/>
          </a:p>
          <a:p>
            <a:r>
              <a:rPr lang="en-US" dirty="0" smtClean="0"/>
              <a:t>Items can be transformed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move, scale, rotate </a:t>
            </a:r>
          </a:p>
          <a:p>
            <a:pPr lvl="1"/>
            <a:r>
              <a:rPr lang="en-US" dirty="0" smtClean="0"/>
              <a:t>Using local coordinate systems</a:t>
            </a:r>
            <a:endParaRPr lang="en-US" dirty="0"/>
          </a:p>
          <a:p>
            <a:r>
              <a:rPr lang="en-US" dirty="0" smtClean="0"/>
              <a:t>Supports Drag and Drop 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Types </a:t>
            </a:r>
          </a:p>
        </p:txBody>
      </p:sp>
      <p:pic>
        <p:nvPicPr>
          <p:cNvPr id="4" name="Picture 3" descr="concrete_i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98" y="1074648"/>
            <a:ext cx="6921468" cy="3572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Get the item's position in scene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Moves an item relative to its own position</a:t>
            </a:r>
            <a:r>
              <a:rPr lang="en-US" dirty="0"/>
              <a:t>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Get a Z order for item in scene </a:t>
            </a:r>
            <a:endParaRPr lang="en-US" dirty="0"/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hide()</a:t>
            </a:r>
            <a:r>
              <a:rPr lang="en-US" dirty="0" smtClean="0"/>
              <a:t> – set visibility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</a:t>
            </a:r>
            <a:r>
              <a:rPr lang="en-US" dirty="0" smtClean="0"/>
              <a:t>receive events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select</a:t>
            </a:r>
            <a:r>
              <a:rPr lang="en-US" dirty="0"/>
              <a:t>/</a:t>
            </a:r>
            <a:r>
              <a:rPr lang="en-US" dirty="0" smtClean="0"/>
              <a:t>deselect an item</a:t>
            </a:r>
            <a:endParaRPr lang="en-US" dirty="0"/>
          </a:p>
          <a:p>
            <a:pPr lvl="1"/>
            <a:r>
              <a:rPr lang="en-US" dirty="0" smtClean="0"/>
              <a:t>Typically called from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Determines which operations are supported on an item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ItemIsMovable</a:t>
            </a:r>
            <a:r>
              <a:rPr lang="en-US" dirty="0" smtClean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       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Any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can have children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/>
              <a:t> </a:t>
            </a:r>
            <a:r>
              <a:rPr lang="en-US" dirty="0"/>
              <a:t>is an invisible item for grouping child items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To group child items in a box with an outline (for example</a:t>
            </a:r>
            <a:r>
              <a:rPr lang="en-US" dirty="0"/>
              <a:t>)</a:t>
            </a:r>
            <a:r>
              <a:rPr lang="en-US" dirty="0" smtClean="0"/>
              <a:t>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Try dragging boxes in demo</a:t>
            </a:r>
            <a:r>
              <a:rPr lang="en-US" dirty="0"/>
              <a:t>: </a:t>
            </a:r>
          </a:p>
        </p:txBody>
      </p:sp>
      <p:pic>
        <p:nvPicPr>
          <p:cNvPr id="4" name="Picture 3" descr="concrete-items-drag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74" y="1687003"/>
            <a:ext cx="3507809" cy="2957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propagates values to child items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etc</a:t>
            </a:r>
            <a:r>
              <a:rPr lang="en-US" dirty="0"/>
              <a:t>... </a:t>
            </a:r>
          </a:p>
          <a:p>
            <a:endParaRPr lang="en-US" dirty="0"/>
          </a:p>
          <a:p>
            <a:r>
              <a:rPr lang="en-US" dirty="0" smtClean="0"/>
              <a:t>Enables composition of items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and Item has its own local coordinate system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Coordinates are local to an item </a:t>
            </a:r>
            <a:endParaRPr lang="en-US" dirty="0"/>
          </a:p>
          <a:p>
            <a:pPr lvl="1"/>
            <a:r>
              <a:rPr lang="en-US" dirty="0" smtClean="0"/>
              <a:t>Logical coordinates, not pixels </a:t>
            </a:r>
          </a:p>
          <a:p>
            <a:pPr lvl="1"/>
            <a:r>
              <a:rPr lang="en-US" dirty="0" smtClean="0"/>
              <a:t>Floating point, not integer</a:t>
            </a:r>
            <a:endParaRPr lang="en-US" dirty="0"/>
          </a:p>
          <a:p>
            <a:pPr lvl="1"/>
            <a:r>
              <a:rPr lang="en-US" dirty="0" smtClean="0"/>
              <a:t>Without transformations, 1 logical coordinate = 1 pixel</a:t>
            </a:r>
            <a:r>
              <a:rPr lang="en-US" dirty="0"/>
              <a:t>. </a:t>
            </a:r>
          </a:p>
          <a:p>
            <a:r>
              <a:rPr lang="en-US" dirty="0" smtClean="0"/>
              <a:t>Items inherit position and transform from parent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is relative to parent</a:t>
            </a:r>
            <a:endParaRPr lang="en-US" dirty="0"/>
          </a:p>
          <a:p>
            <a:r>
              <a:rPr lang="en-US" dirty="0" smtClean="0"/>
              <a:t>Item transformation does not affect its local coordinate system </a:t>
            </a:r>
          </a:p>
          <a:p>
            <a:r>
              <a:rPr lang="en-US" dirty="0" smtClean="0"/>
              <a:t>Items are painted recursively </a:t>
            </a:r>
          </a:p>
          <a:p>
            <a:pPr lvl="1"/>
            <a:r>
              <a:rPr lang="en-US" dirty="0" smtClean="0"/>
              <a:t>From parent to children</a:t>
            </a:r>
            <a:endParaRPr lang="en-US" dirty="0"/>
          </a:p>
          <a:p>
            <a:pPr lvl="1"/>
            <a:r>
              <a:rPr lang="en-US" dirty="0" smtClean="0"/>
              <a:t>In increasing </a:t>
            </a:r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order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Qt </a:t>
            </a:r>
            <a:r>
              <a:rPr lang="en-US" dirty="0" smtClean="0"/>
              <a:t>Do </a:t>
            </a:r>
            <a:r>
              <a:rPr lang="en-US" dirty="0"/>
              <a:t>the Work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Definition</a:t>
            </a:r>
          </a:p>
          <a:p>
            <a:r>
              <a:rPr lang="en-US" dirty="0"/>
              <a:t>Layout: </a:t>
            </a:r>
            <a:r>
              <a:rPr lang="en-US" dirty="0" smtClean="0"/>
              <a:t>Specifying the relations of elements to each other instead of the </a:t>
            </a:r>
            <a:r>
              <a:rPr lang="en-US" dirty="0"/>
              <a:t>absolute positions and sizes. </a:t>
            </a:r>
            <a:endParaRPr lang="en-US" dirty="0" smtClean="0"/>
          </a:p>
          <a:p>
            <a:r>
              <a:rPr lang="en-US" dirty="0" smtClean="0"/>
              <a:t>Advantages:</a:t>
            </a:r>
            <a:endParaRPr lang="en-US" dirty="0"/>
          </a:p>
          <a:p>
            <a:pPr lvl="1"/>
            <a:r>
              <a:rPr lang="en-US" dirty="0" smtClean="0"/>
              <a:t>Works with different languages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Works with different dialog sizes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Works with different font sizes.</a:t>
            </a:r>
            <a:endParaRPr lang="en-US" dirty="0"/>
          </a:p>
          <a:p>
            <a:pPr lvl="1"/>
            <a:r>
              <a:rPr lang="en-US" dirty="0" smtClean="0"/>
              <a:t>Better to maintain</a:t>
            </a:r>
            <a:r>
              <a:rPr lang="en-US" dirty="0"/>
              <a:t>. </a:t>
            </a:r>
          </a:p>
          <a:p>
            <a:r>
              <a:rPr lang="en-US" dirty="0" smtClean="0"/>
              <a:t>Disadvantage</a:t>
            </a:r>
            <a:endParaRPr lang="en-US" dirty="0"/>
          </a:p>
          <a:p>
            <a:pPr lvl="1"/>
            <a:r>
              <a:rPr lang="en-US" dirty="0" smtClean="0"/>
              <a:t>Need to think about your layout first.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i="1" dirty="0"/>
              <a:t>Thinking about layout is not really a disadvantage!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 systems can be transformed using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Transform</a:t>
            </a:r>
            <a:r>
              <a:rPr lang="en-US" dirty="0" smtClean="0"/>
              <a:t> </a:t>
            </a:r>
            <a:r>
              <a:rPr lang="en-US" dirty="0"/>
              <a:t>is a 3</a:t>
            </a:r>
            <a:r>
              <a:rPr lang="en-US" i="1" dirty="0"/>
              <a:t>x</a:t>
            </a:r>
            <a:r>
              <a:rPr lang="en-US" dirty="0"/>
              <a:t>3 matrix describing a linear transformation </a:t>
            </a:r>
            <a:r>
              <a:rPr lang="en-US" dirty="0" smtClean="0"/>
              <a:t>from (</a:t>
            </a:r>
            <a:r>
              <a:rPr lang="en-US" i="1" dirty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m</a:t>
            </a:r>
            <a:r>
              <a:rPr lang="en-US" baseline="-25000" dirty="0" smtClean="0"/>
              <a:t>13 </a:t>
            </a:r>
            <a:r>
              <a:rPr lang="en-US" dirty="0" smtClean="0"/>
              <a:t>and</a:t>
            </a:r>
            <a:r>
              <a:rPr lang="en-US" baseline="-25000" dirty="0" smtClean="0"/>
              <a:t> </a:t>
            </a:r>
            <a:r>
              <a:rPr lang="en-US" i="1" dirty="0" smtClean="0"/>
              <a:t>m</a:t>
            </a:r>
            <a:r>
              <a:rPr lang="en-US" baseline="-25000" dirty="0" smtClean="0"/>
              <a:t>23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Control perspective transformations </a:t>
            </a:r>
            <a:endParaRPr lang="en-US" dirty="0"/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/>
                <a:gridCol w="838165"/>
                <a:gridCol w="742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>
                <a:solidFill>
                  <a:srgbClr val="800080"/>
                </a:solidFill>
                <a:latin typeface="Courier New"/>
                <a:cs typeface="Courier New"/>
              </a:rPr>
              <a:t>x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  <a:endParaRPr lang="en-US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>
                <a:latin typeface="Courier New"/>
                <a:cs typeface="Courier New"/>
              </a:rPr>
              <a:t>m</a:t>
            </a:r>
            <a:r>
              <a:rPr lang="en-US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</a:t>
            </a:r>
            <a:r>
              <a:rPr lang="en-US" dirty="0" smtClean="0"/>
              <a:t>used convenience functions</a:t>
            </a:r>
            <a:r>
              <a:rPr lang="en-US" dirty="0"/>
              <a:t>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Saves you the trouble of defining transformation matrices </a:t>
            </a:r>
          </a:p>
          <a:p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takes optional 2nd argument: axis of </a:t>
            </a:r>
            <a:r>
              <a:rPr lang="en-US" dirty="0" smtClean="0"/>
              <a:t>rotation.</a:t>
            </a:r>
          </a:p>
          <a:p>
            <a:pPr lvl="1"/>
            <a:r>
              <a:rPr lang="en-US" dirty="0" smtClean="0"/>
              <a:t>Z axis is "simple 2D rotation”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Z axis rotations are "perspective” projections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latin typeface="Courier New"/>
                <a:cs typeface="Courier New"/>
              </a:rPr>
              <a:t>anchor</a:t>
            </a:r>
            <a:r>
              <a:rPr lang="en-US" b="1" dirty="0" smtClean="0"/>
              <a:t> </a:t>
            </a:r>
            <a:r>
              <a:rPr lang="en-US" dirty="0" smtClean="0"/>
              <a:t>is a point that remains fixed before</a:t>
            </a:r>
            <a:r>
              <a:rPr lang="en-US" dirty="0"/>
              <a:t>/</a:t>
            </a:r>
            <a:r>
              <a:rPr lang="en-US" dirty="0" smtClean="0"/>
              <a:t>after the transform</a:t>
            </a:r>
            <a:r>
              <a:rPr lang="en-US" dirty="0"/>
              <a:t>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</a:t>
            </a:r>
            <a:r>
              <a:rPr lang="en-US" dirty="0" smtClean="0"/>
              <a:t>same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rotate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</a:t>
            </a:r>
            <a:r>
              <a:rPr lang="en-US" dirty="0" smtClean="0"/>
              <a:t>operations: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TIP</a:t>
            </a:r>
            <a:r>
              <a:rPr lang="en-US" dirty="0"/>
              <a:t>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Zooming is done with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matrix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mapRect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methods are overloaded for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etc.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scene coordinates to item coordinates. Inverse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another item's coordinate system to this item's .Inverse</a:t>
            </a:r>
            <a:r>
              <a:rPr lang="en-US" dirty="0"/>
              <a:t>: </a:t>
            </a:r>
            <a:r>
              <a:rPr lang="en-US" dirty="0" err="1" smtClean="0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 smtClean="0"/>
              <a:t>Special case: </a:t>
            </a:r>
            <a:r>
              <a:rPr lang="en-US" dirty="0" err="1" smtClean="0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Sometimes we don't want particular items to be transformed before display</a:t>
            </a:r>
            <a:r>
              <a:rPr lang="en-US" dirty="0"/>
              <a:t>.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View transformation can be disabled for individual items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Used for text labels in a graph that should not change size when the graph </a:t>
            </a:r>
            <a:r>
              <a:rPr lang="en-US" dirty="0"/>
              <a:t>is zoomed.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pic>
        <p:nvPicPr>
          <p:cNvPr id="10" name="Picture 9" descr="transformin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0" y="920920"/>
            <a:ext cx="5829300" cy="3762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void </a:t>
            </a:r>
            <a:r>
              <a:rPr lang="en-US" dirty="0">
                <a:latin typeface="Courier New"/>
                <a:cs typeface="Courier New"/>
              </a:rPr>
              <a:t>paint()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Paints contents of item in local coordinates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Returns outer bounds of item as a rectangle</a:t>
            </a:r>
            <a:endParaRPr lang="en-US" dirty="0"/>
          </a:p>
          <a:p>
            <a:pPr lvl="1"/>
            <a:r>
              <a:rPr lang="en-US" dirty="0" smtClean="0"/>
              <a:t>Called by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to determine what regions need to be re-drawn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shape of item</a:t>
            </a:r>
            <a:endParaRPr lang="en-US" dirty="0"/>
          </a:p>
          <a:p>
            <a:pPr lvl="1"/>
            <a:r>
              <a:rPr lang="en-US" dirty="0" smtClean="0"/>
              <a:t>Used by </a:t>
            </a:r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collision detection</a:t>
            </a:r>
            <a:endParaRPr lang="en-US" dirty="0"/>
          </a:p>
          <a:p>
            <a:pPr lvl="1"/>
            <a:r>
              <a:rPr lang="en-US" dirty="0" smtClean="0"/>
              <a:t>Defaults to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if not implemented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managed widgets never call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or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Preferred </a:t>
            </a:r>
          </a:p>
          <a:p>
            <a:pPr lvl="1"/>
            <a:r>
              <a:rPr lang="en-US" dirty="0" smtClean="0"/>
              <a:t>Override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Or call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is in complete control of drawing itself </a:t>
            </a:r>
          </a:p>
          <a:p>
            <a:r>
              <a:rPr lang="en-US" dirty="0" smtClean="0"/>
              <a:t>Use standard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QPen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/>
              <a:t>pixmaps</a:t>
            </a:r>
            <a:r>
              <a:rPr lang="en-US" dirty="0" smtClean="0"/>
              <a:t>, gradients, text, etc</a:t>
            </a:r>
            <a:r>
              <a:rPr lang="en-US" dirty="0"/>
              <a:t>. </a:t>
            </a:r>
          </a:p>
          <a:p>
            <a:r>
              <a:rPr lang="en-US" dirty="0" smtClean="0"/>
              <a:t>No background to draw</a:t>
            </a:r>
            <a:endParaRPr lang="en-US" dirty="0"/>
          </a:p>
          <a:p>
            <a:r>
              <a:rPr lang="en-US" dirty="0" smtClean="0"/>
              <a:t>Dynamic boundary and arbitrary shape </a:t>
            </a:r>
          </a:p>
          <a:p>
            <a:pPr lvl="1"/>
            <a:r>
              <a:rPr lang="en-US" dirty="0" smtClean="0"/>
              <a:t>Polygon, curved, non</a:t>
            </a:r>
            <a:r>
              <a:rPr lang="en-US" dirty="0"/>
              <a:t>-contiguous</a:t>
            </a:r>
            <a:r>
              <a:rPr lang="en-US" dirty="0" smtClean="0"/>
              <a:t>, etc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pendu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5" y="3009945"/>
            <a:ext cx="2834572" cy="1933458"/>
          </a:xfrm>
          <a:prstGeom prst="rect">
            <a:avLst/>
          </a:prstGeom>
        </p:spPr>
      </p:pic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Influences drawing code</a:t>
            </a:r>
            <a:endParaRPr lang="en-US" dirty="0"/>
          </a:p>
          <a:p>
            <a:pPr lvl="1"/>
            <a:r>
              <a:rPr lang="en-US" dirty="0" smtClean="0"/>
              <a:t>Influences "origin” of item transforms </a:t>
            </a:r>
            <a:endParaRPr lang="en-US" dirty="0"/>
          </a:p>
          <a:p>
            <a:r>
              <a:rPr lang="en-US" dirty="0" smtClean="0"/>
              <a:t>i.e. for Pendulum that swings:</a:t>
            </a:r>
            <a:endParaRPr lang="en-US" dirty="0"/>
          </a:p>
          <a:p>
            <a:pPr lvl="1"/>
            <a:r>
              <a:rPr lang="en-US" dirty="0" smtClean="0"/>
              <a:t>Good origin is non</a:t>
            </a:r>
            <a:r>
              <a:rPr lang="en-US" dirty="0"/>
              <a:t>-</a:t>
            </a:r>
            <a:r>
              <a:rPr lang="en-US" dirty="0" smtClean="0"/>
              <a:t>weighted end of line</a:t>
            </a:r>
            <a:endParaRPr lang="en-US" dirty="0"/>
          </a:p>
          <a:p>
            <a:pPr lvl="1"/>
            <a:r>
              <a:rPr lang="en-US" dirty="0" smtClean="0"/>
              <a:t>Can rotate around</a:t>
            </a:r>
            <a:r>
              <a:rPr lang="en-US" dirty="0"/>
              <a:t>(0,0</a:t>
            </a:r>
            <a:r>
              <a:rPr lang="en-US" dirty="0" smtClean="0"/>
              <a:t>) without translation </a:t>
            </a:r>
            <a:endParaRPr lang="en-US" dirty="0"/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Easier approach to making a Pendulum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Extend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Use other concrete items as elements, add as children </a:t>
            </a:r>
            <a:endParaRPr lang="en-US" dirty="0"/>
          </a:p>
          <a:p>
            <a:pPr lvl="1"/>
            <a:r>
              <a:rPr lang="en-US" dirty="0" smtClean="0"/>
              <a:t>No need to override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smtClean="0"/>
              <a:t>Receives all events for an item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 smtClean="0"/>
              <a:t>Specific typed event handlers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to call base-class versions, too. Without this, the item select, </a:t>
            </a:r>
            <a:r>
              <a:rPr lang="en-US" dirty="0" smtClean="0"/>
              <a:t>focus</a:t>
            </a:r>
            <a:r>
              <a:rPr lang="en-US" dirty="0"/>
              <a:t>, move behavior will not work as expected.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</a:t>
            </a:r>
            <a:r>
              <a:rPr lang="en-US" dirty="0" smtClean="0"/>
              <a:t>Examples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switch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Determines when items’ shapes intersect </a:t>
            </a:r>
          </a:p>
          <a:p>
            <a:r>
              <a:rPr lang="en-US" dirty="0" smtClean="0"/>
              <a:t>Two methods for collision detection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used for collision detection </a:t>
            </a:r>
          </a:p>
          <a:p>
            <a:pPr lvl="1"/>
            <a:r>
              <a:rPr lang="en-US" dirty="0" smtClean="0"/>
              <a:t>Must be overridden properly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Overloaded forms take </a:t>
            </a:r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items found in </a:t>
            </a:r>
            <a:r>
              <a:rPr lang="en-US" dirty="0" err="1" smtClean="0"/>
              <a:t>rect</a:t>
            </a:r>
            <a:r>
              <a:rPr lang="en-US" dirty="0"/>
              <a:t>/polygon/shape </a:t>
            </a: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</a:t>
            </a:r>
            <a:r>
              <a:rPr lang="en-US" i="1" dirty="0" smtClean="0"/>
              <a:t>Drag </a:t>
            </a:r>
            <a:r>
              <a:rPr lang="en-US" i="1" dirty="0"/>
              <a:t>B</a:t>
            </a:r>
            <a:r>
              <a:rPr lang="en-US" i="1" dirty="0" smtClean="0"/>
              <a:t>utton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 smtClean="0"/>
              <a:t>Definea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which can display an image, and has at least </a:t>
            </a:r>
            <a:r>
              <a:rPr lang="en-US" dirty="0"/>
              <a:t>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 smtClean="0"/>
              <a:t>Start with the handout, provided in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cornerdrag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Further details are </a:t>
            </a:r>
            <a:r>
              <a:rPr lang="en-US" dirty="0"/>
              <a:t>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directory. </a:t>
            </a:r>
          </a:p>
        </p:txBody>
      </p:sp>
      <p:pic>
        <p:nvPicPr>
          <p:cNvPr id="4" name="Picture 3" descr="corner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6" y="2921890"/>
            <a:ext cx="2798987" cy="22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horizontally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vertically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the widgets in a grid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a (</a:t>
            </a:r>
            <a:r>
              <a:rPr lang="en-US" dirty="0"/>
              <a:t>label</a:t>
            </a:r>
            <a:r>
              <a:rPr lang="en-US" dirty="0" smtClean="0"/>
              <a:t>, widget) pairs in two columns</a:t>
            </a:r>
            <a:r>
              <a:rPr lang="en-US" dirty="0"/>
              <a:t>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widgets in a stack </a:t>
            </a:r>
          </a:p>
          <a:p>
            <a:pPr lvl="2"/>
            <a:r>
              <a:rPr lang="en-US" dirty="0" smtClean="0"/>
              <a:t>Only top most is visible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</a:t>
            </a:r>
            <a:r>
              <a:rPr lang="en-US" dirty="0" smtClean="0"/>
              <a:t>Are </a:t>
            </a:r>
            <a:r>
              <a:rPr lang="en-US" dirty="0"/>
              <a:t>not </a:t>
            </a:r>
            <a:r>
              <a:rPr lang="en-US" dirty="0" smtClean="0"/>
              <a:t>Widgets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Lightweight compared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signals</a:t>
            </a:r>
            <a:r>
              <a:rPr lang="en-US" dirty="0"/>
              <a:t>/slots/properties </a:t>
            </a:r>
            <a:endParaRPr lang="en-US" dirty="0" smtClean="0"/>
          </a:p>
          <a:p>
            <a:pPr lvl="1"/>
            <a:r>
              <a:rPr lang="en-US" dirty="0" smtClean="0"/>
              <a:t>Scenes can easily contain thousands of Items </a:t>
            </a:r>
            <a:endParaRPr lang="en-US" dirty="0"/>
          </a:p>
          <a:p>
            <a:pPr lvl="1"/>
            <a:r>
              <a:rPr lang="en-US" dirty="0" smtClean="0"/>
              <a:t>Uses different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 sub</a:t>
            </a:r>
            <a:r>
              <a:rPr lang="en-US" dirty="0"/>
              <a:t>-</a:t>
            </a:r>
            <a:r>
              <a:rPr lang="en-US" dirty="0" smtClean="0"/>
              <a:t>hierarchy (derived from </a:t>
            </a:r>
            <a:r>
              <a:rPr lang="en-US" dirty="0" err="1" smtClean="0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Supports transformations directly </a:t>
            </a:r>
            <a:endParaRPr lang="en-US" dirty="0"/>
          </a:p>
          <a:p>
            <a:pPr fontAlgn="auto"/>
            <a:endParaRPr lang="en-US" dirty="0" smtClean="0">
              <a:latin typeface="Courier New"/>
              <a:cs typeface="Courier New"/>
            </a:endParaRP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(less light</a:t>
            </a:r>
            <a:r>
              <a:rPr lang="en-US" dirty="0"/>
              <a:t>-weight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Supports signals, slots, properties, etc.</a:t>
            </a:r>
            <a:endParaRPr lang="en-US" dirty="0"/>
          </a:p>
          <a:p>
            <a:pPr lvl="1"/>
            <a:r>
              <a:rPr lang="en-US" dirty="0" smtClean="0"/>
              <a:t>Can be embedded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with a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functionality graphics item</a:t>
            </a:r>
            <a:endParaRPr lang="en-US" dirty="0"/>
          </a:p>
          <a:p>
            <a:r>
              <a:rPr lang="en-US" dirty="0" smtClean="0"/>
              <a:t>Provides signals</a:t>
            </a:r>
            <a:r>
              <a:rPr lang="en-US" dirty="0"/>
              <a:t>/slots</a:t>
            </a:r>
            <a:r>
              <a:rPr lang="en-US" dirty="0" smtClean="0"/>
              <a:t>, layouts, geometry, palette, etc</a:t>
            </a:r>
            <a:r>
              <a:rPr lang="en-US" dirty="0"/>
              <a:t>. </a:t>
            </a:r>
          </a:p>
          <a:p>
            <a:r>
              <a:rPr lang="en-US" i="1" dirty="0" smtClean="0"/>
              <a:t>Not </a:t>
            </a:r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Base class for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QGraphicsProxyWidget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that can embed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Handles complex widgets like </a:t>
            </a:r>
            <a:r>
              <a:rPr lang="en-US" dirty="0" err="1" smtClean="0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i="1" dirty="0" smtClean="0"/>
              <a:t>ownership </a:t>
            </a:r>
            <a:r>
              <a:rPr lang="en-US" dirty="0" smtClean="0"/>
              <a:t>of related widget </a:t>
            </a:r>
          </a:p>
          <a:p>
            <a:pPr lvl="1"/>
            <a:r>
              <a:rPr lang="en-US" dirty="0" smtClean="0"/>
              <a:t>Synchronizes states</a:t>
            </a:r>
            <a:r>
              <a:rPr lang="en-US" dirty="0"/>
              <a:t>/</a:t>
            </a:r>
            <a:r>
              <a:rPr lang="en-US" dirty="0" smtClean="0"/>
              <a:t>properties:</a:t>
            </a:r>
            <a:endParaRPr lang="en-US" dirty="0"/>
          </a:p>
          <a:p>
            <a:pPr lvl="2"/>
            <a:r>
              <a:rPr lang="en-US" dirty="0" smtClean="0"/>
              <a:t>visible, enabled, geometry, style, palette, font, cursor, </a:t>
            </a:r>
            <a:r>
              <a:rPr lang="en-US" dirty="0" err="1" smtClean="0"/>
              <a:t>sizeHint</a:t>
            </a:r>
            <a:r>
              <a:rPr lang="en-US" dirty="0"/>
              <a:t>, </a:t>
            </a:r>
            <a:r>
              <a:rPr lang="en-US" dirty="0" err="1" smtClean="0"/>
              <a:t>windowTitle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en-US" dirty="0"/>
          </a:p>
          <a:p>
            <a:pPr lvl="2"/>
            <a:r>
              <a:rPr lang="en-US" dirty="0" smtClean="0"/>
              <a:t>Proxies events between Widget and </a:t>
            </a:r>
            <a:r>
              <a:rPr lang="en-US" dirty="0" err="1" smtClean="0"/>
              <a:t>GraphicsView</a:t>
            </a:r>
            <a:endParaRPr lang="en-US" dirty="0"/>
          </a:p>
          <a:p>
            <a:pPr lvl="1"/>
            <a:r>
              <a:rPr lang="en-US" dirty="0" smtClean="0"/>
              <a:t>If either (widget or proxy) is deleted, the other is also!</a:t>
            </a:r>
          </a:p>
          <a:p>
            <a:endParaRPr lang="en-US" dirty="0" smtClean="0"/>
          </a:p>
          <a:p>
            <a:r>
              <a:rPr lang="en-US" dirty="0" smtClean="0"/>
              <a:t>Widget must not already have a parent </a:t>
            </a:r>
          </a:p>
          <a:p>
            <a:pPr lvl="1"/>
            <a:r>
              <a:rPr lang="en-US" dirty="0" smtClean="0"/>
              <a:t>Only top</a:t>
            </a:r>
            <a:r>
              <a:rPr lang="en-US" dirty="0"/>
              <a:t>-</a:t>
            </a:r>
            <a:r>
              <a:rPr lang="en-US" dirty="0" smtClean="0"/>
              <a:t>level widgets can be added to a scene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layout of </a:t>
            </a:r>
            <a:r>
              <a:rPr lang="en-US" dirty="0" err="1" smtClean="0">
                <a:latin typeface="Courier New"/>
                <a:cs typeface="Courier New"/>
              </a:rPr>
              <a:t>QGraphicsLayoutItem</a:t>
            </a:r>
            <a:r>
              <a:rPr lang="en-US" dirty="0" smtClean="0"/>
              <a:t> (</a:t>
            </a:r>
            <a:r>
              <a:rPr lang="en-US" dirty="0"/>
              <a:t>+derived</a:t>
            </a:r>
            <a:r>
              <a:rPr lang="en-US" dirty="0" smtClean="0"/>
              <a:t>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Concrete classes: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QGraphicsLinearLayout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 smtClean="0"/>
              <a:t>, arranges items </a:t>
            </a:r>
            <a:r>
              <a:rPr lang="en-US" dirty="0"/>
              <a:t>horizontally or vertically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QGraphicsGridLayout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 smtClean="0"/>
              <a:t>, arranges items in a </a:t>
            </a:r>
            <a:r>
              <a:rPr lang="en-US" dirty="0"/>
              <a:t>grid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</a:t>
            </a:r>
            <a:r>
              <a:rPr lang="en-US" dirty="0" smtClean="0"/>
              <a:t>this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674314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Starting with the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mapviewer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handout, add zooming controls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Suggested widgets: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QPushButtons</a:t>
            </a:r>
            <a:r>
              <a:rPr lang="en-US" dirty="0" smtClean="0"/>
              <a:t> for +</a:t>
            </a:r>
            <a:r>
              <a:rPr lang="en-US" dirty="0"/>
              <a:t>/</a:t>
            </a:r>
            <a:r>
              <a:rPr lang="en-US" dirty="0" smtClean="0"/>
              <a:t>-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for selecting zoom level directly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QGraphicsLayout</a:t>
            </a:r>
            <a:r>
              <a:rPr lang="en-US" dirty="0" smtClean="0"/>
              <a:t> to layout the widgets </a:t>
            </a:r>
            <a:endParaRPr lang="en-US" dirty="0"/>
          </a:p>
          <a:p>
            <a:r>
              <a:rPr lang="en-US" dirty="0" smtClean="0"/>
              <a:t>Make the mouse work like a "</a:t>
            </a:r>
            <a:r>
              <a:rPr lang="en-US" dirty="0"/>
              <a:t>hand-</a:t>
            </a:r>
            <a:r>
              <a:rPr lang="en-US" dirty="0" smtClean="0"/>
              <a:t>grab” tool on drag, so we can see different </a:t>
            </a:r>
            <a:r>
              <a:rPr lang="en-US" dirty="0"/>
              <a:t>zoomed areas. </a:t>
            </a:r>
          </a:p>
        </p:txBody>
      </p:sp>
      <p:pic>
        <p:nvPicPr>
          <p:cNvPr id="4" name="Picture 3" descr="mapvie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78" y="1370837"/>
            <a:ext cx="3674761" cy="2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can be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Dragged </a:t>
            </a:r>
          </a:p>
          <a:p>
            <a:pPr lvl="1"/>
            <a:r>
              <a:rPr lang="en-US" dirty="0" smtClean="0"/>
              <a:t>Dropped onto other items </a:t>
            </a:r>
          </a:p>
          <a:p>
            <a:pPr lvl="1"/>
            <a:r>
              <a:rPr lang="en-US" dirty="0" smtClean="0"/>
              <a:t>Dropped onto scenes </a:t>
            </a:r>
          </a:p>
          <a:p>
            <a:pPr lvl="2"/>
            <a:r>
              <a:rPr lang="en-US" dirty="0" smtClean="0"/>
              <a:t>For handling empty drop areas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Lines up widgets horizontally or vertically </a:t>
            </a:r>
          </a:p>
          <a:p>
            <a:r>
              <a:rPr lang="en-US" dirty="0" smtClean="0"/>
              <a:t>Divides space into boxes</a:t>
            </a:r>
            <a:endParaRPr lang="en-US" dirty="0"/>
          </a:p>
          <a:p>
            <a:r>
              <a:rPr lang="en-US" dirty="0" smtClean="0"/>
              <a:t>Each managed widgets fills in one box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 smtClean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Override event handlers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decide if drag started? If so: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 smtClean="0"/>
              <a:t> instance</a:t>
            </a:r>
            <a:endParaRPr lang="en-US" dirty="0"/>
          </a:p>
          <a:p>
            <a:pPr lvl="1"/>
            <a:r>
              <a:rPr lang="en-US" dirty="0" smtClean="0"/>
              <a:t>Attach a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to it </a:t>
            </a:r>
          </a:p>
          <a:p>
            <a:pPr lvl="2"/>
            <a:r>
              <a:rPr lang="en-US" dirty="0" smtClean="0"/>
              <a:t>See section on Drag and Drop for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info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Function returns when user drops </a:t>
            </a:r>
          </a:p>
          <a:p>
            <a:pPr lvl="2"/>
            <a:r>
              <a:rPr lang="en-US" dirty="0" smtClean="0"/>
              <a:t>Does not block event loop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To accept drop: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Optional overrides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startDrag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createItem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toolType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dirty="0"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setHotSpot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dirty="0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if (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toULongLong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item-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scenePos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</a:t>
            </a:r>
            <a:r>
              <a:rPr lang="en-US" dirty="0" smtClean="0"/>
              <a:t>Item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drop into an item:</a:t>
            </a:r>
            <a:endParaRPr lang="en-US" dirty="0"/>
          </a:p>
          <a:p>
            <a:pPr lvl="1"/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Optional override: </a:t>
            </a:r>
            <a:r>
              <a:rPr lang="en-US" dirty="0" err="1" smtClean="0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(if the item can only accept drops in </a:t>
            </a:r>
            <a:r>
              <a:rPr lang="en-US" dirty="0"/>
              <a:t>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 smtClean="0"/>
              <a:t>Base class for effects is </a:t>
            </a:r>
            <a:r>
              <a:rPr lang="en-US" dirty="0" err="1" smtClean="0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Standard effects include blur, colorize, opacity and drop shadow</a:t>
            </a:r>
            <a:r>
              <a:rPr lang="en-US" dirty="0"/>
              <a:t>. </a:t>
            </a:r>
          </a:p>
          <a:p>
            <a:r>
              <a:rPr lang="en-US" dirty="0" smtClean="0"/>
              <a:t>Effects are set on items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Effects cannot be shared or layered.</a:t>
            </a:r>
            <a:endParaRPr lang="en-US" dirty="0"/>
          </a:p>
          <a:p>
            <a:r>
              <a:rPr lang="en-US" dirty="0" smtClean="0"/>
              <a:t>Custom effects can be written</a:t>
            </a:r>
            <a:r>
              <a:rPr lang="en-US" dirty="0"/>
              <a:t>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Applying a blur effect to a </a:t>
            </a:r>
            <a:r>
              <a:rPr lang="en-US" dirty="0" err="1" smtClean="0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effect is owned by the item that uses it.</a:t>
            </a:r>
            <a:endParaRPr lang="en-US" dirty="0"/>
          </a:p>
          <a:p>
            <a:r>
              <a:rPr lang="en-US" dirty="0" smtClean="0"/>
              <a:t>Updating an effect causes the item to be updated</a:t>
            </a:r>
            <a:r>
              <a:rPr lang="en-US" dirty="0"/>
              <a:t>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setBlurRadius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draw what you can't see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 smtClean="0"/>
              <a:t> passed to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latin typeface="Courier New"/>
                <a:cs typeface="Courier New"/>
              </a:rPr>
              <a:t>palette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state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 smtClean="0"/>
              <a:t> members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 smtClean="0"/>
              <a:t>levelOfDetail</a:t>
            </a:r>
            <a:r>
              <a:rPr lang="en-US" dirty="0" smtClean="0"/>
              <a:t>” is max width</a:t>
            </a:r>
            <a:r>
              <a:rPr lang="en-US" dirty="0"/>
              <a:t>/</a:t>
            </a:r>
            <a:r>
              <a:rPr lang="en-US" dirty="0" smtClean="0"/>
              <a:t>height of the unity rectangle needed to draw this </a:t>
            </a:r>
            <a:r>
              <a:rPr lang="en-US" dirty="0"/>
              <a:t>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of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 smtClean="0"/>
              <a:t> for current transform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Zoomed out: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 smtClean="0"/>
              <a:t>Zoomed in: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&gt; 1.0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</a:t>
            </a:r>
            <a:r>
              <a:rPr lang="en-US" dirty="0" smtClean="0"/>
              <a:t>Grid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QWidgetn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row:1, col:0, rowSpan:1, colSpan:</a:t>
            </a:r>
            <a:r>
              <a:rPr lang="en-US" dirty="0" smtClean="0">
                <a:latin typeface="Courier New"/>
                <a:cs typeface="Courier New"/>
              </a:rPr>
              <a:t>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Additional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width of column</a:t>
            </a:r>
            <a:r>
              <a:rPr lang="en-US" i="1" dirty="0"/>
              <a:t>)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height of row</a:t>
            </a:r>
            <a:r>
              <a:rPr lang="en-US" i="1" dirty="0"/>
              <a:t>) </a:t>
            </a:r>
            <a:endParaRPr lang="en-US" dirty="0"/>
          </a:p>
          <a:p>
            <a:r>
              <a:rPr lang="en-US" i="1" dirty="0" smtClean="0"/>
              <a:t>No need to </a:t>
            </a:r>
            <a:r>
              <a:rPr lang="en-US" i="1" dirty="0"/>
              <a:t>specify rows and columns before adding children.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Detail: </a:t>
            </a:r>
            <a:r>
              <a:rPr lang="en-US" dirty="0"/>
              <a:t>Chip </a:t>
            </a:r>
            <a:r>
              <a:rPr lang="en-US" dirty="0" smtClean="0"/>
              <a:t>Demo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worldTransform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[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save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</a:t>
            </a:r>
            <a:r>
              <a:rPr lang="en-US" dirty="0" smtClean="0"/>
              <a:t>Tips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item painting into a </a:t>
            </a:r>
            <a:r>
              <a:rPr lang="en-US" dirty="0" err="1" smtClean="0"/>
              <a:t>pixmap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runs faster </a:t>
            </a:r>
            <a:endParaRPr lang="en-US" dirty="0"/>
          </a:p>
          <a:p>
            <a:r>
              <a:rPr lang="en-US" dirty="0" smtClean="0"/>
              <a:t>Cache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Avoid re-computing expensive operations that stay the same</a:t>
            </a:r>
            <a:endParaRPr lang="en-US" dirty="0"/>
          </a:p>
          <a:p>
            <a:pPr lvl="1"/>
            <a:r>
              <a:rPr lang="en-US" dirty="0" smtClean="0"/>
              <a:t>Be sure to invalidate manually cached items after zooming and other </a:t>
            </a:r>
            <a:r>
              <a:rPr lang="en-US" dirty="0"/>
              <a:t>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setCacheMode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of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Allows caching of pre</a:t>
            </a:r>
            <a:r>
              <a:rPr lang="en-US" dirty="0"/>
              <a:t>-</a:t>
            </a:r>
            <a:r>
              <a:rPr lang="en-US" dirty="0" smtClean="0"/>
              <a:t>rendered content in a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Drawn on the viewport</a:t>
            </a:r>
            <a:endParaRPr lang="en-US" dirty="0"/>
          </a:p>
          <a:p>
            <a:pPr lvl="1"/>
            <a:r>
              <a:rPr lang="en-US" dirty="0" smtClean="0"/>
              <a:t>Especially useful for gradient shape backgrounds </a:t>
            </a:r>
          </a:p>
          <a:p>
            <a:pPr lvl="1"/>
            <a:r>
              <a:rPr lang="en-US" dirty="0" smtClean="0"/>
              <a:t>Invalidated whenever view is transformed</a:t>
            </a:r>
            <a:r>
              <a:rPr lang="en-US" dirty="0"/>
              <a:t>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setBackgroundBrush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setCacheMode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CacheBackground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ItemDoesntPropagateOpacityToChildren</a:t>
            </a:r>
            <a:r>
              <a:rPr lang="en-US" dirty="0" smtClean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</a:t>
            </a:r>
            <a:r>
              <a:rPr lang="en-US" dirty="0" smtClean="0"/>
              <a:t>etter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are called frequently so they should </a:t>
            </a:r>
            <a:r>
              <a:rPr lang="en-US" dirty="0"/>
              <a:t>run fast!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be as small as possible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return simplest reasonable path </a:t>
            </a:r>
            <a:endParaRPr lang="en-US" dirty="0"/>
          </a:p>
          <a:p>
            <a:pPr fontAlgn="auto"/>
            <a:r>
              <a:rPr lang="en-US" dirty="0" smtClean="0"/>
              <a:t>Try to avoid drawing gradients on the painter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/>
              <a:t>pre-rendered backgrounds from images instead. </a:t>
            </a:r>
          </a:p>
          <a:p>
            <a:pPr fontAlgn="auto"/>
            <a:r>
              <a:rPr lang="en-US" dirty="0" smtClean="0"/>
              <a:t>It is costly to dynamically insert</a:t>
            </a:r>
            <a:r>
              <a:rPr lang="en-US" dirty="0"/>
              <a:t>/</a:t>
            </a:r>
            <a:r>
              <a:rPr lang="en-US" dirty="0" smtClean="0"/>
              <a:t>remove items from the scene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hiding and reusing items instead. </a:t>
            </a:r>
          </a:p>
          <a:p>
            <a:pPr fontAlgn="auto"/>
            <a:r>
              <a:rPr lang="en-US" dirty="0" smtClean="0"/>
              <a:t>Embedded widgets in a scene is costly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Try using a different paint engine (</a:t>
            </a:r>
            <a:r>
              <a:rPr lang="en-US" dirty="0"/>
              <a:t>OpenGL</a:t>
            </a:r>
            <a:r>
              <a:rPr lang="en-US" dirty="0" smtClean="0"/>
              <a:t>, Direct3D, etc.)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setViewport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 smtClean="0"/>
              <a:t>Avoid curved and dashed lines </a:t>
            </a:r>
            <a:endParaRPr lang="en-US" dirty="0"/>
          </a:p>
          <a:p>
            <a:pPr fontAlgn="auto"/>
            <a:r>
              <a:rPr lang="en-US" dirty="0" smtClean="0"/>
              <a:t>Alpha blending and antialiasing are expensive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two</a:t>
            </a:r>
            <a:r>
              <a:rPr lang="en-US" sz="2000" dirty="0"/>
              <a:t>-</a:t>
            </a:r>
            <a:r>
              <a:rPr lang="en-US" sz="2000" dirty="0" smtClean="0"/>
              <a:t>column layout</a:t>
            </a:r>
            <a:endParaRPr lang="en-US" sz="2000" dirty="0"/>
          </a:p>
          <a:p>
            <a:pPr lvl="1"/>
            <a:r>
              <a:rPr lang="en-US" dirty="0" smtClean="0"/>
              <a:t>Column 1 a label (as annotation</a:t>
            </a:r>
            <a:r>
              <a:rPr lang="en-US" dirty="0"/>
              <a:t>) </a:t>
            </a:r>
            <a:endParaRPr lang="en-US" sz="1200" dirty="0"/>
          </a:p>
          <a:p>
            <a:pPr lvl="1"/>
            <a:r>
              <a:rPr lang="en-US" dirty="0" smtClean="0"/>
              <a:t>Column 2 a widget (as field</a:t>
            </a:r>
            <a:r>
              <a:rPr lang="en-US" dirty="0"/>
              <a:t>) </a:t>
            </a:r>
          </a:p>
          <a:p>
            <a:r>
              <a:rPr lang="en-US" dirty="0" smtClean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Form layout with clean looks and mac style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05" y="2993599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2" y="2993599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Specified by graphic designer</a:t>
            </a:r>
          </a:p>
          <a:p>
            <a:r>
              <a:rPr lang="en-US" dirty="0" smtClean="0"/>
              <a:t>Your task: implement it</a:t>
            </a:r>
            <a:endParaRPr lang="en-US" dirty="0"/>
          </a:p>
          <a:p>
            <a:pPr lvl="1"/>
            <a:r>
              <a:rPr lang="en-US" dirty="0" smtClean="0"/>
              <a:t>Focus on correct layout</a:t>
            </a:r>
            <a:endParaRPr lang="en-US" dirty="0"/>
          </a:p>
          <a:p>
            <a:pPr lvl="1"/>
            <a:r>
              <a:rPr lang="en-US" dirty="0" smtClean="0"/>
              <a:t>Details disabled by default </a:t>
            </a:r>
          </a:p>
          <a:p>
            <a:pPr lvl="1"/>
            <a:r>
              <a:rPr lang="en-US" dirty="0" smtClean="0"/>
              <a:t>'</a:t>
            </a:r>
            <a:r>
              <a:rPr lang="en-US" dirty="0" err="1" smtClean="0"/>
              <a:t>ShowDetails</a:t>
            </a:r>
            <a:r>
              <a:rPr lang="en-US" dirty="0" smtClean="0"/>
              <a:t>’ enables details </a:t>
            </a:r>
            <a:endParaRPr lang="en-US" dirty="0"/>
          </a:p>
          <a:p>
            <a:r>
              <a:rPr lang="en-US" dirty="0" smtClean="0"/>
              <a:t>Optional:</a:t>
            </a:r>
            <a:endParaRPr lang="en-US" dirty="0"/>
          </a:p>
          <a:p>
            <a:pPr lvl="1"/>
            <a:r>
              <a:rPr lang="en-US" dirty="0" smtClean="0"/>
              <a:t>Click on Picture </a:t>
            </a:r>
          </a:p>
          <a:p>
            <a:pPr lvl="1"/>
            <a:r>
              <a:rPr lang="en-US" dirty="0" smtClean="0"/>
              <a:t>Lets user choose image </a:t>
            </a:r>
          </a:p>
          <a:p>
            <a:pPr lvl="1"/>
            <a:r>
              <a:rPr lang="en-US" dirty="0" smtClean="0"/>
              <a:t>See lab description </a:t>
            </a:r>
            <a:endParaRPr lang="en-US" dirty="0"/>
          </a:p>
          <a:p>
            <a:r>
              <a:rPr lang="en-US" dirty="0" smtClean="0"/>
              <a:t>Validate Zip</a:t>
            </a:r>
            <a:r>
              <a:rPr lang="en-US" dirty="0"/>
              <a:t>-</a:t>
            </a:r>
            <a:r>
              <a:rPr lang="en-US" dirty="0" smtClean="0"/>
              <a:t>Code as integers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lab-contactform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(0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</a:t>
            </a:r>
            <a:r>
              <a:rPr lang="en-US" dirty="0"/>
              <a:t>with no parent = "window"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QWidget’s</a:t>
            </a:r>
            <a:r>
              <a:rPr lang="en-US" b="1" dirty="0" smtClean="0"/>
              <a:t> children</a:t>
            </a:r>
            <a:endParaRPr lang="en-US" b="1" dirty="0"/>
          </a:p>
          <a:p>
            <a:pPr lvl="1"/>
            <a:r>
              <a:rPr lang="en-US" dirty="0" smtClean="0"/>
              <a:t>Positioned </a:t>
            </a:r>
            <a:r>
              <a:rPr lang="en-US" dirty="0"/>
              <a:t>in parent’s coordinate system </a:t>
            </a:r>
          </a:p>
          <a:p>
            <a:pPr lvl="1"/>
            <a:r>
              <a:rPr lang="en-US" dirty="0" smtClean="0"/>
              <a:t>Clipped </a:t>
            </a:r>
            <a:r>
              <a:rPr lang="en-US" dirty="0"/>
              <a:t>by parent’s boundaries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/>
              <a:t> parent</a:t>
            </a:r>
            <a:endParaRPr lang="en-US" b="1" dirty="0"/>
          </a:p>
          <a:p>
            <a:pPr lvl="1"/>
            <a:r>
              <a:rPr lang="en-US" dirty="0" smtClean="0"/>
              <a:t>Propagates </a:t>
            </a:r>
            <a:r>
              <a:rPr lang="en-US" dirty="0"/>
              <a:t>state changes </a:t>
            </a:r>
            <a:endParaRPr lang="en-US" dirty="0" smtClean="0"/>
          </a:p>
          <a:p>
            <a:pPr lvl="2"/>
            <a:r>
              <a:rPr lang="en-US" dirty="0" smtClean="0"/>
              <a:t>hides</a:t>
            </a:r>
            <a:r>
              <a:rPr lang="en-US" dirty="0"/>
              <a:t>/shows children when it is hidden/shown </a:t>
            </a:r>
            <a:r>
              <a:rPr lang="en-US" dirty="0" smtClean="0"/>
              <a:t>itself</a:t>
            </a:r>
            <a:endParaRPr lang="en-US" dirty="0"/>
          </a:p>
          <a:p>
            <a:pPr lvl="2"/>
            <a:r>
              <a:rPr lang="en-US" dirty="0" smtClean="0"/>
              <a:t>enables</a:t>
            </a:r>
            <a:r>
              <a:rPr lang="en-US" dirty="0"/>
              <a:t>/disables children when it is enabled/disabled itself </a:t>
            </a:r>
          </a:p>
          <a:p>
            <a:r>
              <a:rPr lang="en-US" b="1" i="1" dirty="0" smtClean="0"/>
              <a:t>Tristate </a:t>
            </a:r>
            <a:r>
              <a:rPr lang="en-US" b="1" dirty="0" smtClean="0"/>
              <a:t>mechanism</a:t>
            </a:r>
            <a:endParaRPr lang="en-US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hide/show and enable/disable, ensures that e.g. an explicitly </a:t>
            </a:r>
            <a:r>
              <a:rPr lang="en-US" dirty="0" smtClean="0"/>
              <a:t>hidden </a:t>
            </a:r>
            <a:r>
              <a:rPr lang="en-US" dirty="0"/>
              <a:t>child is not shown when the parent is shown. </a:t>
            </a:r>
          </a:p>
        </p:txBody>
      </p:sp>
    </p:spTree>
    <p:extLst>
      <p:ext uri="{BB962C8B-B14F-4D97-AF65-F5344CB8AC3E}">
        <p14:creationId xmlns:p14="http://schemas.microsoft.com/office/powerpoint/2010/main" val="36156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Stretch</a:t>
            </a:r>
            <a:endParaRPr lang="en-US" b="1" dirty="0"/>
          </a:p>
          <a:p>
            <a:pPr lvl="1"/>
            <a:r>
              <a:rPr lang="en-US" i="1" dirty="0" smtClean="0"/>
              <a:t>Relative size factor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 smtClean="0"/>
              <a:t>Contents Margins</a:t>
            </a:r>
            <a:endParaRPr lang="en-US" b="1" dirty="0"/>
          </a:p>
          <a:p>
            <a:pPr lvl="1"/>
            <a:r>
              <a:rPr lang="en-US" i="1" dirty="0" smtClean="0"/>
              <a:t>Space reserved around the managed widgets.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 smtClean="0"/>
              <a:t>Spacing</a:t>
            </a:r>
            <a:endParaRPr lang="en-US" b="1" dirty="0"/>
          </a:p>
          <a:p>
            <a:pPr lvl="1"/>
            <a:r>
              <a:rPr lang="en-US" i="1" dirty="0" smtClean="0"/>
              <a:t>Space reserved between widgets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Strut</a:t>
            </a:r>
            <a:endParaRPr lang="en-US" b="1" dirty="0"/>
          </a:p>
          <a:p>
            <a:pPr lvl="1"/>
            <a:r>
              <a:rPr lang="en-US" i="1" dirty="0" smtClean="0"/>
              <a:t>Limits perpendicular box dimension </a:t>
            </a:r>
            <a:endParaRPr lang="en-US" dirty="0" smtClean="0"/>
          </a:p>
          <a:p>
            <a:pPr lvl="1"/>
            <a:r>
              <a:rPr lang="en-US" dirty="0" smtClean="0"/>
              <a:t>e.g. height for </a:t>
            </a:r>
            <a:r>
              <a:rPr lang="en-US" dirty="0" err="1" smtClean="0">
                <a:latin typeface="Courier New"/>
                <a:cs typeface="Courier New"/>
              </a:rPr>
              <a:t>QHBoxLayout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Only for box layouts </a:t>
            </a:r>
            <a:endParaRPr lang="en-US" dirty="0"/>
          </a:p>
          <a:p>
            <a:r>
              <a:rPr lang="en-US" b="1" dirty="0" smtClean="0"/>
              <a:t>Min, max and fixed sizes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i="1" dirty="0" smtClean="0"/>
              <a:t>Individual width and height constraints also available </a:t>
            </a:r>
            <a:endParaRPr lang="en-US" dirty="0"/>
          </a:p>
          <a:p>
            <a:r>
              <a:rPr lang="en-US" b="1" dirty="0" smtClean="0"/>
              <a:t>Nested Layouts</a:t>
            </a:r>
            <a:endParaRPr lang="en-US" b="1" dirty="0"/>
          </a:p>
          <a:p>
            <a:pPr lvl="1"/>
            <a:r>
              <a:rPr lang="en-US" i="1" dirty="0" smtClean="0"/>
              <a:t>Allows flexible layouts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customlayout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 smtClean="0"/>
              <a:t>One policy per direction (horizontal and vertical</a:t>
            </a:r>
            <a:r>
              <a:rPr lang="en-US" dirty="0"/>
              <a:t>) </a:t>
            </a:r>
          </a:p>
          <a:p>
            <a:pPr fontAlgn="auto"/>
            <a:r>
              <a:rPr lang="en-US" dirty="0"/>
              <a:t>Button-</a:t>
            </a:r>
            <a:r>
              <a:rPr lang="en-US" dirty="0" smtClean="0"/>
              <a:t>like widgets set size policy to the following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May stretch horizontally</a:t>
            </a:r>
            <a:endParaRPr lang="en-US" dirty="0"/>
          </a:p>
          <a:p>
            <a:pPr lvl="1"/>
            <a:r>
              <a:rPr lang="en-US" dirty="0" smtClean="0"/>
              <a:t>Are fixed vertically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QProgressBar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  <a:p>
            <a:pPr fontAlgn="auto"/>
            <a:r>
              <a:rPr lang="en-US" dirty="0" smtClean="0"/>
              <a:t>Widgets which provide scroll bars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Can use additional space </a:t>
            </a:r>
            <a:endParaRPr lang="en-US" dirty="0"/>
          </a:p>
          <a:p>
            <a:pPr lvl="1"/>
            <a:r>
              <a:rPr lang="en-US" dirty="0" smtClean="0"/>
              <a:t>Work with less than </a:t>
            </a:r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93209"/>
              </p:ext>
            </p:extLst>
          </p:nvPr>
        </p:nvGraphicFramePr>
        <p:xfrm>
          <a:off x="941888" y="1559452"/>
          <a:ext cx="6995994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/>
                <a:gridCol w="2177492"/>
                <a:gridCol w="28223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Policy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()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Widget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Fixed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authoritative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cannot grow or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minimal, sufficient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Maximum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maximum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best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 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minimum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use extra space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sensible size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600" baseline="0" dirty="0" smtClean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Develop the following layouts</a:t>
            </a:r>
            <a:endParaRPr lang="en-US" dirty="0"/>
          </a:p>
          <a:p>
            <a:r>
              <a:rPr lang="en-US" dirty="0" smtClean="0"/>
              <a:t>Adjust the layouts as shown below</a:t>
            </a:r>
            <a:r>
              <a:rPr lang="en-US" dirty="0"/>
              <a:t>. </a:t>
            </a:r>
          </a:p>
          <a:p>
            <a:r>
              <a:rPr lang="en-US" dirty="0" smtClean="0"/>
              <a:t>Optionally:</a:t>
            </a:r>
          </a:p>
          <a:p>
            <a:pPr lvl="1"/>
            <a:r>
              <a:rPr lang="en-US" dirty="0" smtClean="0"/>
              <a:t>Make buttons resize vertically when making the window higher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lab-layoutbuttons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change the minimum size of a widget</a:t>
            </a:r>
          </a:p>
          <a:p>
            <a:r>
              <a:rPr lang="en-US" dirty="0" smtClean="0"/>
              <a:t>Name the available layout managers.</a:t>
            </a:r>
          </a:p>
          <a:p>
            <a:r>
              <a:rPr lang="en-US" dirty="0" smtClean="0"/>
              <a:t>How do you specify stretch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smtClean="0"/>
              <a:t>When are you allowed to call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 smtClean="0"/>
              <a:t> on a widget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It's as easy as deriving from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 : </a:t>
            </a:r>
            <a:r>
              <a:rPr lang="en-US" b="1" dirty="0">
                <a:latin typeface="Courier New"/>
                <a:cs typeface="Courier New"/>
              </a:rPr>
              <a:t>public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public</a:t>
            </a:r>
            <a:r>
              <a:rPr lang="en-US" dirty="0">
                <a:latin typeface="Courier New"/>
                <a:cs typeface="Courier New"/>
              </a:rPr>
              <a:t>: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explicit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parent=</a:t>
            </a:r>
            <a:r>
              <a:rPr lang="en-US" dirty="0" smtClean="0">
                <a:latin typeface="Courier New"/>
                <a:cs typeface="Courier New"/>
              </a:rPr>
              <a:t>0)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If you need custom Signal Slots 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layouts to arrange widgets inside, or paint the widget yourself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</a:t>
            </a:r>
            <a:r>
              <a:rPr lang="en-US" dirty="0" smtClean="0"/>
              <a:t>Class </a:t>
            </a:r>
            <a:r>
              <a:rPr lang="en-US" dirty="0"/>
              <a:t>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Do not reinvent the wheel </a:t>
            </a:r>
          </a:p>
          <a:p>
            <a:r>
              <a:rPr lang="en-US" b="1" dirty="0" smtClean="0"/>
              <a:t>Decide on a base class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 err="1" smtClean="0">
                <a:latin typeface="Courier New"/>
                <a:cs typeface="Courier New"/>
              </a:rPr>
              <a:t>QWdget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QFrame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Overload needed event handlers </a:t>
            </a:r>
            <a:endParaRPr lang="en-US" dirty="0"/>
          </a:p>
          <a:p>
            <a:pPr lvl="1"/>
            <a:r>
              <a:rPr lang="en-US" dirty="0" smtClean="0"/>
              <a:t>Often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accepts keyboard input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changes appearance on focus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composite or draw approach</a:t>
            </a:r>
          </a:p>
          <a:p>
            <a:pPr lvl="1"/>
            <a:r>
              <a:rPr lang="en-US" i="1" dirty="0" smtClean="0"/>
              <a:t>If composite</a:t>
            </a:r>
            <a:r>
              <a:rPr lang="en-US" dirty="0" smtClean="0"/>
              <a:t>: Use layouts to arrange other widgets</a:t>
            </a:r>
          </a:p>
          <a:p>
            <a:pPr lvl="1"/>
            <a:r>
              <a:rPr lang="en-US" i="1" dirty="0" smtClean="0"/>
              <a:t>If draw</a:t>
            </a:r>
            <a:r>
              <a:rPr lang="en-US" dirty="0" smtClean="0"/>
              <a:t>: implement paint event </a:t>
            </a:r>
            <a:endParaRPr lang="en-US" dirty="0"/>
          </a:p>
          <a:p>
            <a:r>
              <a:rPr lang="en-US" b="1" dirty="0" smtClean="0"/>
              <a:t>Re-implement </a:t>
            </a: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paintEvent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r>
              <a:rPr lang="en-US" b="1" dirty="0" smtClean="0"/>
              <a:t> for drawing </a:t>
            </a:r>
            <a:endParaRPr lang="en-US" dirty="0"/>
          </a:p>
          <a:p>
            <a:pPr lvl="1"/>
            <a:r>
              <a:rPr lang="en-US" dirty="0" smtClean="0"/>
              <a:t>To draw widget's visual appearance</a:t>
            </a:r>
            <a:endParaRPr lang="en-US" dirty="0"/>
          </a:p>
          <a:p>
            <a:pPr lvl="1"/>
            <a:r>
              <a:rPr lang="en-US" dirty="0" smtClean="0"/>
              <a:t>Drawing often depends on internal states </a:t>
            </a:r>
            <a:endParaRPr lang="en-US" dirty="0"/>
          </a:p>
          <a:p>
            <a:r>
              <a:rPr lang="en-US" b="1" dirty="0" smtClean="0"/>
              <a:t>Decide which signals to emit</a:t>
            </a:r>
            <a:endParaRPr lang="en-US" b="1" dirty="0"/>
          </a:p>
          <a:p>
            <a:pPr lvl="1"/>
            <a:r>
              <a:rPr lang="en-US" dirty="0" smtClean="0"/>
              <a:t>Usually from within event handlers</a:t>
            </a:r>
            <a:endParaRPr lang="en-US" dirty="0"/>
          </a:p>
          <a:p>
            <a:pPr lvl="1"/>
            <a:r>
              <a:rPr lang="en-US" dirty="0" smtClean="0"/>
              <a:t>Especially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Decide carefully on types of signal parameters </a:t>
            </a:r>
            <a:endParaRPr lang="en-US" dirty="0"/>
          </a:p>
          <a:p>
            <a:pPr lvl="1"/>
            <a:r>
              <a:rPr lang="en-US" dirty="0" smtClean="0"/>
              <a:t>General types increase reusability</a:t>
            </a:r>
            <a:endParaRPr lang="en-US" dirty="0"/>
          </a:p>
          <a:p>
            <a:pPr lvl="1"/>
            <a:r>
              <a:rPr lang="en-US" dirty="0" smtClean="0"/>
              <a:t>Candidates are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</a:t>
            </a:r>
            <a:r>
              <a:rPr lang="en-US" dirty="0" smtClean="0"/>
              <a:t>Contain </a:t>
            </a:r>
            <a:r>
              <a:rPr lang="en-US" dirty="0"/>
              <a:t>O</a:t>
            </a:r>
            <a:r>
              <a:rPr lang="en-US" dirty="0" smtClean="0"/>
              <a:t>ther </a:t>
            </a:r>
            <a:r>
              <a:rPr lang="en-US" dirty="0"/>
              <a:t>W</a:t>
            </a:r>
            <a:r>
              <a:rPr lang="en-US" dirty="0" smtClean="0"/>
              <a:t>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</a:t>
            </a:r>
            <a:r>
              <a:rPr lang="en-US" dirty="0" smtClean="0"/>
              <a:t>Widget</a:t>
            </a:r>
            <a:endParaRPr lang="en-US" dirty="0"/>
          </a:p>
          <a:p>
            <a:pPr lvl="1"/>
            <a:r>
              <a:rPr lang="en-US" dirty="0" smtClean="0"/>
              <a:t>Aggregates </a:t>
            </a:r>
            <a:r>
              <a:rPr lang="en-US" dirty="0"/>
              <a:t>other child-widgets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layouts for aggregation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QVBoxLayout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 smtClean="0"/>
          </a:p>
          <a:p>
            <a:r>
              <a:rPr lang="en-US" dirty="0" smtClean="0"/>
              <a:t>Layout </a:t>
            </a:r>
            <a:r>
              <a:rPr lang="en-US" dirty="0"/>
              <a:t>Process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widgets to </a:t>
            </a:r>
            <a:r>
              <a:rPr lang="en-US" dirty="0" smtClean="0"/>
              <a:t>layout</a:t>
            </a:r>
            <a:endParaRPr lang="en-US" dirty="0"/>
          </a:p>
          <a:p>
            <a:pPr lvl="1"/>
            <a:r>
              <a:rPr lang="en-US" dirty="0" smtClean="0"/>
              <a:t>Layouts </a:t>
            </a:r>
            <a:r>
              <a:rPr lang="en-US" dirty="0"/>
              <a:t>may be </a:t>
            </a:r>
            <a:r>
              <a:rPr lang="en-US" dirty="0" smtClean="0"/>
              <a:t>nested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</a:t>
            </a:r>
            <a:r>
              <a:rPr lang="en-US" dirty="0" err="1"/>
              <a:t>Subclassing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publishing internal states</a:t>
            </a:r>
            <a:endParaRPr lang="en-US" b="1" dirty="0"/>
          </a:p>
          <a:p>
            <a:pPr lvl="1"/>
            <a:r>
              <a:rPr lang="en-US" dirty="0" smtClean="0"/>
              <a:t>Which internal states should be made publically accessible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accessor</a:t>
            </a:r>
            <a:r>
              <a:rPr lang="en-US" dirty="0" smtClean="0"/>
              <a:t> methods </a:t>
            </a:r>
            <a:endParaRPr lang="en-US" dirty="0"/>
          </a:p>
          <a:p>
            <a:r>
              <a:rPr lang="en-US" b="1" dirty="0" smtClean="0"/>
              <a:t>Decide which setter methods should be slots</a:t>
            </a:r>
            <a:endParaRPr lang="en-US" b="1" dirty="0"/>
          </a:p>
          <a:p>
            <a:pPr lvl="1"/>
            <a:r>
              <a:rPr lang="en-US" dirty="0" smtClean="0"/>
              <a:t>Candidates are methods with integral or common parameters </a:t>
            </a:r>
            <a:endParaRPr lang="en-US" dirty="0"/>
          </a:p>
          <a:p>
            <a:r>
              <a:rPr lang="en-US" b="1" dirty="0" smtClean="0"/>
              <a:t>Decide on allowing sub-classing</a:t>
            </a:r>
            <a:endParaRPr lang="en-US" b="1" dirty="0"/>
          </a:p>
          <a:p>
            <a:pPr lvl="1"/>
            <a:r>
              <a:rPr lang="en-US" dirty="0" smtClean="0"/>
              <a:t>If yes </a:t>
            </a:r>
          </a:p>
          <a:p>
            <a:pPr lvl="2"/>
            <a:r>
              <a:rPr lang="en-US" dirty="0" smtClean="0"/>
              <a:t>Decide which methods to make protected instead of private </a:t>
            </a:r>
          </a:p>
          <a:p>
            <a:pPr lvl="2"/>
            <a:r>
              <a:rPr lang="en-US" dirty="0" smtClean="0"/>
              <a:t>Which methods to make virtual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parameters at construction time </a:t>
            </a:r>
            <a:endParaRPr lang="en-US" dirty="0"/>
          </a:p>
          <a:p>
            <a:pPr lvl="1"/>
            <a:r>
              <a:rPr lang="en-US" dirty="0" smtClean="0"/>
              <a:t>Enrich the constructor as necessary </a:t>
            </a:r>
          </a:p>
          <a:p>
            <a:pPr lvl="1"/>
            <a:r>
              <a:rPr lang="en-US" dirty="0" smtClean="0"/>
              <a:t>Or implement more than one constructor</a:t>
            </a:r>
            <a:endParaRPr lang="en-US" dirty="0"/>
          </a:p>
          <a:p>
            <a:pPr lvl="1"/>
            <a:r>
              <a:rPr lang="en-US" dirty="0" smtClean="0"/>
              <a:t>If a parameter is needed for widget to work correctly </a:t>
            </a:r>
          </a:p>
          <a:p>
            <a:pPr lvl="2"/>
            <a:r>
              <a:rPr lang="en-US" dirty="0" smtClean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 smtClean="0"/>
              <a:t>Keep the Qt convention with</a:t>
            </a:r>
            <a:r>
              <a:rPr lang="en-US" b="1" dirty="0"/>
              <a:t>: 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*parent = 0) </a:t>
            </a: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reusable file chooser component </a:t>
            </a:r>
          </a:p>
          <a:p>
            <a:r>
              <a:rPr lang="en-US" dirty="0" smtClean="0"/>
              <a:t>2 Modes </a:t>
            </a:r>
          </a:p>
          <a:p>
            <a:pPr lvl="1"/>
            <a:r>
              <a:rPr lang="en-US" dirty="0" smtClean="0"/>
              <a:t>Choose File</a:t>
            </a:r>
            <a:endParaRPr lang="en-US" dirty="0"/>
          </a:p>
          <a:p>
            <a:pPr lvl="1"/>
            <a:r>
              <a:rPr lang="en-US" dirty="0" smtClean="0"/>
              <a:t>Choose Directory </a:t>
            </a:r>
            <a:endParaRPr lang="en-US" dirty="0"/>
          </a:p>
          <a:p>
            <a:r>
              <a:rPr lang="en-US" i="1" dirty="0" smtClean="0"/>
              <a:t>Think about the Custom Widget Guidelines</a:t>
            </a:r>
            <a:r>
              <a:rPr lang="en-US" i="1" dirty="0"/>
              <a:t>! </a:t>
            </a:r>
            <a:endParaRPr lang="en-US" dirty="0"/>
          </a:p>
          <a:p>
            <a:r>
              <a:rPr lang="en-US" i="1" dirty="0" smtClean="0"/>
              <a:t>Create a reusable API for a </a:t>
            </a:r>
            <a:r>
              <a:rPr lang="en-US" i="1" dirty="0" err="1" smtClean="0"/>
              <a:t>FileChooser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lab-filechooser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a “compass widget” and let user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Select a direction </a:t>
            </a:r>
          </a:p>
          <a:p>
            <a:pPr lvl="2"/>
            <a:r>
              <a:rPr lang="en-US" dirty="0" smtClean="0"/>
              <a:t>north, west, south, east </a:t>
            </a:r>
          </a:p>
          <a:p>
            <a:pPr lvl="2"/>
            <a:r>
              <a:rPr lang="en-US" dirty="0" smtClean="0"/>
              <a:t>And optionally none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API to…</a:t>
            </a:r>
            <a:endParaRPr lang="en-US" dirty="0"/>
          </a:p>
          <a:p>
            <a:pPr lvl="1"/>
            <a:r>
              <a:rPr lang="en-US" dirty="0" smtClean="0"/>
              <a:t>Change direction programmatically</a:t>
            </a:r>
            <a:endParaRPr lang="en-US" dirty="0"/>
          </a:p>
          <a:p>
            <a:pPr lvl="1"/>
            <a:r>
              <a:rPr lang="en-US" dirty="0" smtClean="0"/>
              <a:t>Get informed when direction changes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endParaRPr lang="en-US" dirty="0"/>
          </a:p>
          <a:p>
            <a:pPr lvl="1"/>
            <a:r>
              <a:rPr lang="en-US" dirty="0" smtClean="0"/>
              <a:t>Add direction None</a:t>
            </a:r>
            <a:endParaRPr lang="en-US" dirty="0"/>
          </a:p>
          <a:p>
            <a:pPr lvl="1"/>
            <a:r>
              <a:rPr lang="en-US" dirty="0" smtClean="0"/>
              <a:t>Select direction with the keyboard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lab-compasswidget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Painting and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  <a:endParaRPr lang="en-US" dirty="0" smtClean="0"/>
          </a:p>
          <a:p>
            <a:r>
              <a:rPr lang="en-US" dirty="0" smtClean="0"/>
              <a:t>Color </a:t>
            </a:r>
            <a:r>
              <a:rPr lang="en-US" dirty="0"/>
              <a:t>Handling </a:t>
            </a:r>
            <a:endParaRPr lang="en-US" dirty="0" smtClean="0"/>
          </a:p>
          <a:p>
            <a:r>
              <a:rPr lang="en-US" dirty="0" smtClean="0"/>
              <a:t>Painting </a:t>
            </a:r>
            <a:r>
              <a:rPr lang="en-US" dirty="0"/>
              <a:t>Operations </a:t>
            </a:r>
            <a:endParaRPr lang="en-US" dirty="0" smtClean="0"/>
          </a:p>
          <a:p>
            <a:r>
              <a:rPr lang="en-US" dirty="0" smtClean="0"/>
              <a:t>Style </a:t>
            </a:r>
            <a:r>
              <a:rPr lang="en-US" dirty="0"/>
              <a:t>Sheets </a:t>
            </a: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You paint with a painter on a paint device during a paint event </a:t>
            </a:r>
          </a:p>
          <a:p>
            <a:pPr lvl="1"/>
            <a:r>
              <a:rPr lang="en-US" dirty="0" smtClean="0"/>
              <a:t>Qt widgets know how to paint themselves</a:t>
            </a:r>
            <a:endParaRPr lang="en-US" dirty="0"/>
          </a:p>
          <a:p>
            <a:pPr lvl="1"/>
            <a:r>
              <a:rPr lang="en-US" dirty="0" smtClean="0"/>
              <a:t>Often widgets look like we want</a:t>
            </a:r>
            <a:endParaRPr lang="en-US" dirty="0"/>
          </a:p>
          <a:p>
            <a:pPr lvl="1"/>
            <a:r>
              <a:rPr lang="en-US" dirty="0" smtClean="0"/>
              <a:t>Painting allows device independent 2D visualization</a:t>
            </a:r>
          </a:p>
          <a:p>
            <a:pPr lvl="1"/>
            <a:r>
              <a:rPr lang="en-US" dirty="0" smtClean="0"/>
              <a:t>Allows to draw pie charts, line charts and many more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Style Sheets</a:t>
            </a:r>
            <a:endParaRPr lang="en-US" dirty="0"/>
          </a:p>
          <a:p>
            <a:pPr lvl="1"/>
            <a:r>
              <a:rPr lang="en-US" dirty="0" smtClean="0"/>
              <a:t>Fine grained control over the look and feel</a:t>
            </a:r>
            <a:endParaRPr lang="en-US" dirty="0"/>
          </a:p>
          <a:p>
            <a:pPr lvl="1"/>
            <a:r>
              <a:rPr lang="en-US" dirty="0" smtClean="0"/>
              <a:t>Easily applied using style sheets in CSS 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 smtClean="0"/>
              <a:t>Painting</a:t>
            </a:r>
            <a:endParaRPr lang="en-US" b="1" dirty="0"/>
          </a:p>
          <a:p>
            <a:pPr lvl="1"/>
            <a:r>
              <a:rPr lang="en-US" dirty="0" smtClean="0"/>
              <a:t>Painting infrastructure </a:t>
            </a:r>
          </a:p>
          <a:p>
            <a:pPr lvl="1"/>
            <a:r>
              <a:rPr lang="en-US" dirty="0" smtClean="0"/>
              <a:t>Painting on widget </a:t>
            </a:r>
            <a:endParaRPr lang="en-US" dirty="0"/>
          </a:p>
          <a:p>
            <a:r>
              <a:rPr lang="en-US" b="1" dirty="0" smtClean="0"/>
              <a:t>Color Handling</a:t>
            </a:r>
            <a:endParaRPr lang="en-US" b="1" dirty="0"/>
          </a:p>
          <a:p>
            <a:pPr lvl="1"/>
            <a:r>
              <a:rPr lang="en-US" dirty="0" smtClean="0"/>
              <a:t>Define and use colors </a:t>
            </a:r>
          </a:p>
          <a:p>
            <a:pPr lvl="1"/>
            <a:r>
              <a:rPr lang="en-US" dirty="0" smtClean="0"/>
              <a:t>Pens, Brushes, Palettes </a:t>
            </a:r>
            <a:endParaRPr lang="en-US" dirty="0"/>
          </a:p>
          <a:p>
            <a:r>
              <a:rPr lang="en-US" b="1" dirty="0" smtClean="0"/>
              <a:t>Shapes</a:t>
            </a:r>
            <a:endParaRPr lang="en-US" b="1" dirty="0"/>
          </a:p>
          <a:p>
            <a:pPr lvl="1"/>
            <a:r>
              <a:rPr lang="en-US" dirty="0" smtClean="0"/>
              <a:t>Drawing shapes </a:t>
            </a:r>
            <a:endParaRPr lang="en-US" dirty="0"/>
          </a:p>
          <a:p>
            <a:r>
              <a:rPr lang="en-US" b="1" dirty="0" smtClean="0"/>
              <a:t>Transformation</a:t>
            </a:r>
            <a:endParaRPr lang="en-US" b="1" dirty="0"/>
          </a:p>
          <a:p>
            <a:pPr lvl="1"/>
            <a:r>
              <a:rPr lang="en-US" dirty="0" smtClean="0"/>
              <a:t>2D transformations of a coordinate system </a:t>
            </a:r>
            <a:endParaRPr lang="en-US" dirty="0"/>
          </a:p>
          <a:p>
            <a:r>
              <a:rPr lang="en-US" b="1" dirty="0" smtClean="0"/>
              <a:t>Style Sheets</a:t>
            </a:r>
            <a:endParaRPr lang="en-US" b="1" dirty="0"/>
          </a:p>
          <a:p>
            <a:pPr lvl="1"/>
            <a:r>
              <a:rPr lang="en-US" dirty="0" smtClean="0"/>
              <a:t>How to make small customizations </a:t>
            </a:r>
          </a:p>
          <a:p>
            <a:pPr lvl="1"/>
            <a:r>
              <a:rPr lang="en-US" dirty="0" smtClean="0"/>
              <a:t>How to apply a theme to a widget or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Low-level </a:t>
            </a:r>
            <a:r>
              <a:rPr lang="en-US" dirty="0" smtClean="0"/>
              <a:t>Painting </a:t>
            </a:r>
            <a:r>
              <a:rPr lang="en-US" dirty="0"/>
              <a:t>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Paints on paint devices (</a:t>
            </a:r>
            <a:r>
              <a:rPr lang="en-US" dirty="0" err="1">
                <a:latin typeface="Courier New"/>
                <a:cs typeface="Courier New"/>
              </a:rPr>
              <a:t>QPaintDevice</a:t>
            </a:r>
            <a:r>
              <a:rPr lang="en-US" dirty="0"/>
              <a:t>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QPaintDevice</a:t>
            </a:r>
            <a:r>
              <a:rPr lang="en-US" dirty="0" smtClean="0"/>
              <a:t> implemented by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Screen: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Off</a:t>
            </a:r>
            <a:r>
              <a:rPr lang="en-US" dirty="0"/>
              <a:t>-Screen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QImage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And others</a:t>
            </a:r>
            <a:r>
              <a:rPr lang="en-US" dirty="0"/>
              <a:t>... </a:t>
            </a:r>
          </a:p>
          <a:p>
            <a:r>
              <a:rPr lang="en-US" dirty="0" smtClean="0"/>
              <a:t>Provides drawing functions</a:t>
            </a:r>
            <a:endParaRPr lang="en-US" dirty="0"/>
          </a:p>
          <a:p>
            <a:pPr lvl="1"/>
            <a:r>
              <a:rPr lang="en-US" dirty="0" smtClean="0"/>
              <a:t>Lines, shapes, text or </a:t>
            </a:r>
            <a:r>
              <a:rPr lang="en-US" dirty="0" err="1" smtClean="0"/>
              <a:t>pixmaps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Controls</a:t>
            </a:r>
            <a:endParaRPr lang="en-US" dirty="0"/>
          </a:p>
          <a:p>
            <a:pPr lvl="1"/>
            <a:r>
              <a:rPr lang="en-US" dirty="0" smtClean="0"/>
              <a:t>Rendering quality </a:t>
            </a:r>
          </a:p>
          <a:p>
            <a:pPr lvl="1"/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Composition modes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3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Container Widget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100667"/>
            <a:ext cx="8062707" cy="3478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"Four"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"Five"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addButtons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(layout);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DemoWidget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row;</a:t>
            </a: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row.createHBoxLayout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row.show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/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89" y="3718983"/>
            <a:ext cx="4318000" cy="547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4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</a:t>
            </a: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fontAlgn="auto"/>
            <a:r>
              <a:rPr lang="en-US" dirty="0" smtClean="0"/>
              <a:t>Schedule painting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update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schedules paint event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repaints directly </a:t>
            </a:r>
          </a:p>
          <a:p>
            <a:pPr fontAlgn="auto"/>
            <a:r>
              <a:rPr lang="en-US" dirty="0" smtClean="0"/>
              <a:t>Qt handles double</a:t>
            </a:r>
            <a:r>
              <a:rPr lang="en-US" dirty="0"/>
              <a:t>-buffering </a:t>
            </a:r>
          </a:p>
          <a:p>
            <a:r>
              <a:rPr lang="en-US" dirty="0" smtClean="0"/>
              <a:t>To enable filling background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</a:t>
            </a:r>
            <a:r>
              <a:rPr lang="en-US" dirty="0" smtClean="0"/>
              <a:t>Render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by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Origin: Top</a:t>
            </a:r>
            <a:r>
              <a:rPr lang="en-US" dirty="0"/>
              <a:t>-Left</a:t>
            </a:r>
            <a:br>
              <a:rPr lang="en-US" dirty="0"/>
            </a:br>
            <a:r>
              <a:rPr lang="en-US" dirty="0"/>
              <a:t>• Rendering </a:t>
            </a:r>
            <a:endParaRPr lang="en-US" dirty="0" smtClean="0"/>
          </a:p>
          <a:p>
            <a:pPr lvl="1"/>
            <a:r>
              <a:rPr lang="en-US" dirty="0" smtClean="0"/>
              <a:t>Logical</a:t>
            </a:r>
            <a:r>
              <a:rPr lang="en-US" dirty="0"/>
              <a:t>-</a:t>
            </a:r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Aliased</a:t>
            </a:r>
            <a:r>
              <a:rPr lang="en-US" dirty="0"/>
              <a:t>-</a:t>
            </a:r>
            <a:r>
              <a:rPr lang="en-US" dirty="0" smtClean="0"/>
              <a:t>right and below </a:t>
            </a:r>
          </a:p>
          <a:p>
            <a:pPr lvl="1"/>
            <a:r>
              <a:rPr lang="en-US" dirty="0" smtClean="0"/>
              <a:t>Anti</a:t>
            </a:r>
            <a:r>
              <a:rPr lang="en-US" dirty="0"/>
              <a:t>-aliased-smoothing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Rendering quality switch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scale, transpose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</a:t>
            </a:r>
            <a:r>
              <a:rPr lang="en-US" dirty="0" err="1" smtClean="0"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translate, dx, </a:t>
            </a:r>
            <a:r>
              <a:rPr lang="en-US" dirty="0" err="1" smtClean="0"/>
              <a:t>dy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adjust, move</a:t>
            </a:r>
            <a:endParaRPr lang="en-US" dirty="0"/>
          </a:p>
          <a:p>
            <a:pPr lvl="1"/>
            <a:r>
              <a:rPr lang="en-US" dirty="0" smtClean="0"/>
              <a:t>translate, scale, center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Using different color models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</a:t>
            </a:r>
            <a:r>
              <a:rPr lang="en-US" dirty="0" smtClean="0">
                <a:latin typeface="Courier New"/>
                <a:cs typeface="Courier New"/>
              </a:rPr>
              <a:t>) // RGB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 smtClean="0">
                <a:latin typeface="Courier New"/>
                <a:cs typeface="Courier New"/>
              </a:rPr>
              <a:t>) // HSV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 smtClean="0">
                <a:latin typeface="Courier New"/>
                <a:cs typeface="Courier New"/>
              </a:rPr>
              <a:t>) // CMYK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Defining colors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</a:t>
            </a:r>
            <a:r>
              <a:rPr lang="en-US" dirty="0" smtClean="0">
                <a:latin typeface="Courier New"/>
                <a:cs typeface="Courier New"/>
              </a:rPr>
              <a:t>RGB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</a:t>
            </a:r>
            <a:r>
              <a:rPr lang="en-US" dirty="0" smtClean="0">
                <a:latin typeface="Courier New"/>
                <a:cs typeface="Courier New"/>
              </a:rPr>
              <a:t>notation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name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 smtClean="0"/>
              <a:t>Many powerful helpers for manipulating colors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Lines </a:t>
            </a:r>
            <a:r>
              <a:rPr lang="en-US" dirty="0"/>
              <a:t>and </a:t>
            </a:r>
            <a:r>
              <a:rPr lang="en-US" dirty="0" smtClean="0"/>
              <a:t>Outlines </a:t>
            </a:r>
            <a:r>
              <a:rPr lang="en-US" dirty="0"/>
              <a:t>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 smtClean="0"/>
              <a:t>) consists of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A color or brush </a:t>
            </a:r>
            <a:endParaRPr lang="en-US" dirty="0" smtClean="0"/>
          </a:p>
          <a:p>
            <a:pPr lvl="1"/>
            <a:r>
              <a:rPr lang="en-US" b="1" dirty="0" smtClean="0"/>
              <a:t>A width</a:t>
            </a:r>
            <a:endParaRPr lang="en-US" b="1" dirty="0"/>
          </a:p>
          <a:p>
            <a:pPr lvl="1"/>
            <a:r>
              <a:rPr lang="en-US" b="1" dirty="0" smtClean="0"/>
              <a:t>A style </a:t>
            </a:r>
            <a:r>
              <a:rPr lang="en-US" dirty="0" smtClean="0"/>
              <a:t>(e.g. </a:t>
            </a:r>
            <a:r>
              <a:rPr lang="en-US" dirty="0" err="1" smtClean="0">
                <a:latin typeface="Courier New"/>
                <a:cs typeface="Courier New"/>
              </a:rPr>
              <a:t>NoPen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 smtClean="0"/>
              <a:t>A cap style </a:t>
            </a:r>
            <a:r>
              <a:rPr lang="en-US" dirty="0" smtClean="0"/>
              <a:t>(</a:t>
            </a:r>
            <a:r>
              <a:rPr lang="en-US" dirty="0"/>
              <a:t>i.e</a:t>
            </a:r>
            <a:r>
              <a:rPr lang="en-US" dirty="0" smtClean="0"/>
              <a:t>. line endings)</a:t>
            </a:r>
            <a:endParaRPr lang="en-US" dirty="0"/>
          </a:p>
          <a:p>
            <a:pPr lvl="1"/>
            <a:r>
              <a:rPr lang="en-US" b="1" dirty="0" smtClean="0"/>
              <a:t>A join style </a:t>
            </a:r>
            <a:r>
              <a:rPr lang="en-US" dirty="0" smtClean="0"/>
              <a:t>(connection of lines</a:t>
            </a:r>
            <a:r>
              <a:rPr lang="en-US" dirty="0"/>
              <a:t>) </a:t>
            </a:r>
          </a:p>
          <a:p>
            <a:r>
              <a:rPr lang="en-US" dirty="0" smtClean="0"/>
              <a:t>Activate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Rule: The </a:t>
            </a:r>
            <a:r>
              <a:rPr lang="en-US" dirty="0"/>
              <a:t>outline equals the size plus half the pen width on each side.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pen of width 1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</a:t>
            </a:r>
            <a:r>
              <a:rPr lang="en-US" dirty="0" smtClean="0">
                <a:latin typeface="Courier New"/>
                <a:cs typeface="Courier New"/>
              </a:rPr>
              <a:t>width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1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</a:t>
            </a:r>
            <a:r>
              <a:rPr lang="en-US" dirty="0" smtClean="0">
                <a:latin typeface="Courier New"/>
                <a:cs typeface="Courier New"/>
              </a:rPr>
              <a:t>width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</a:t>
            </a:r>
            <a:r>
              <a:rPr lang="en-US" dirty="0" smtClean="0">
                <a:latin typeface="Courier New"/>
                <a:cs typeface="Courier New"/>
              </a:rPr>
              <a:t>, y, width, 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 smtClean="0"/>
              <a:t>Due to integer rounding on a non</a:t>
            </a:r>
            <a:r>
              <a:rPr lang="en-US" i="1" dirty="0"/>
              <a:t>-</a:t>
            </a:r>
            <a:r>
              <a:rPr lang="en-US" i="1" dirty="0" err="1" smtClean="0"/>
              <a:t>antialiased</a:t>
            </a:r>
            <a:r>
              <a:rPr lang="en-US" i="1" dirty="0" smtClean="0"/>
              <a:t> grid, the outline is shifted by </a:t>
            </a:r>
            <a:r>
              <a:rPr lang="en-US" i="1" dirty="0"/>
              <a:t>0.5 pixel towards the bottom right.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</a:t>
            </a:r>
            <a:r>
              <a:rPr lang="en-US" dirty="0" smtClean="0"/>
              <a:t>Shapes </a:t>
            </a:r>
            <a:r>
              <a:rPr lang="en-US" dirty="0"/>
              <a:t>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  <a:endParaRPr lang="en-US" dirty="0" smtClean="0"/>
          </a:p>
          <a:p>
            <a:r>
              <a:rPr lang="en-US" dirty="0" smtClean="0"/>
              <a:t>Brush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NoBrush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SolidPattern</a:t>
            </a:r>
            <a:r>
              <a:rPr lang="en-US" dirty="0" smtClean="0">
                <a:latin typeface="Courier New"/>
                <a:cs typeface="Courier New"/>
              </a:rPr>
              <a:t>,…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</a:t>
            </a:r>
            <a:r>
              <a:rPr lang="en-US" dirty="0" smtClean="0">
                <a:latin typeface="Courier New"/>
                <a:cs typeface="Courier New"/>
              </a:rPr>
              <a:t>) // </a:t>
            </a:r>
            <a:r>
              <a:rPr lang="en-US" dirty="0" err="1" smtClean="0">
                <a:latin typeface="Courier New"/>
                <a:cs typeface="Courier New"/>
              </a:rPr>
              <a:t>QGradient's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 smtClean="0"/>
          </a:p>
          <a:p>
            <a:r>
              <a:rPr lang="en-US" dirty="0" smtClean="0"/>
              <a:t>Brush with solid red fill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Gradient </a:t>
            </a:r>
            <a:r>
              <a:rPr lang="en-US" dirty="0"/>
              <a:t>F</a:t>
            </a:r>
            <a:r>
              <a:rPr lang="en-US" dirty="0" smtClean="0"/>
              <a:t>ills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used with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Gradient types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QLinearGradient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QConicalGradient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QRadialGradient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Gradient from P1</a:t>
            </a:r>
            <a:r>
              <a:rPr lang="en-US" dirty="0"/>
              <a:t>(0,0</a:t>
            </a:r>
            <a:r>
              <a:rPr lang="en-US" dirty="0" smtClean="0"/>
              <a:t>) to P2</a:t>
            </a:r>
            <a:r>
              <a:rPr lang="en-US" dirty="0"/>
              <a:t>(100,100)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QLinearGradient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position, color: position from 0..1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draws rectangle, filled with brush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 smtClean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-gradients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to set a brush on a pen</a:t>
            </a:r>
            <a:endParaRPr lang="en-US" dirty="0"/>
          </a:p>
          <a:p>
            <a:r>
              <a:rPr lang="en-US" dirty="0" smtClean="0"/>
              <a:t>Strokes generated will be filled with the brush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penwithbrush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Widget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January 2016 </a:t>
            </a:r>
          </a:p>
          <a:p>
            <a:r>
              <a:rPr lang="en-US" spc="0" dirty="0" smtClean="0">
                <a:ea typeface="MS PGothic" charset="0"/>
              </a:rPr>
              <a:t>Based on Qt 5.6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support widgets color theming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not recommended </a:t>
            </a:r>
            <a:endParaRPr lang="en-US" dirty="0"/>
          </a:p>
          <a:p>
            <a:pPr lvl="1"/>
            <a:r>
              <a:rPr lang="en-US" dirty="0" smtClean="0"/>
              <a:t>Colors need to be managed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 smtClean="0"/>
              <a:t> manages colors </a:t>
            </a:r>
          </a:p>
          <a:p>
            <a:r>
              <a:rPr lang="en-US" dirty="0" smtClean="0"/>
              <a:t>Consist of color groups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Resemble widget states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Active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window with keyboard focus 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 smtClean="0"/>
              <a:t>Used for other windows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Disabled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disabled widgets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group consists of color roles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e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Defines symbolic color roles used in UI </a:t>
            </a:r>
            <a:endParaRPr lang="en-US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QPalette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for all </a:t>
            </a:r>
            <a:r>
              <a:rPr lang="en-US" dirty="0" smtClean="0">
                <a:latin typeface="Courier New"/>
                <a:cs typeface="Courier New"/>
              </a:rPr>
              <a:t>group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application wide default palette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Operations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Painter configuration </a:t>
            </a:r>
          </a:p>
          <a:p>
            <a:pPr lvl="1"/>
            <a:r>
              <a:rPr lang="en-US" dirty="0" smtClean="0"/>
              <a:t>Pen width: 2</a:t>
            </a:r>
            <a:endParaRPr lang="en-US" dirty="0"/>
          </a:p>
          <a:p>
            <a:pPr lvl="1"/>
            <a:r>
              <a:rPr lang="en-US" dirty="0" smtClean="0"/>
              <a:t>Pen color: red</a:t>
            </a:r>
            <a:endParaRPr lang="en-US" dirty="0"/>
          </a:p>
          <a:p>
            <a:pPr lvl="1"/>
            <a:r>
              <a:rPr lang="en-US" dirty="0" smtClean="0"/>
              <a:t>Font size</a:t>
            </a:r>
            <a:r>
              <a:rPr lang="en-US" dirty="0"/>
              <a:t>: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 smtClean="0"/>
              <a:t>Brush color: yellow </a:t>
            </a:r>
          </a:p>
          <a:p>
            <a:pPr lvl="1"/>
            <a:r>
              <a:rPr lang="en-US" dirty="0" smtClean="0"/>
              <a:t>Brush style: solid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-figures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Calculate size of strings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QFontMetrics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the coordinate system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(a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46" y="402378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Scales around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 smtClean="0"/>
              <a:t>Same applies to all transform operations</a:t>
            </a:r>
          </a:p>
          <a:p>
            <a:r>
              <a:rPr lang="en-US" dirty="0" smtClean="0"/>
              <a:t>Scale around center</a:t>
            </a:r>
            <a:r>
              <a:rPr lang="en-US" dirty="0"/>
              <a:t>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 smtClean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painting operations </a:t>
            </a:r>
          </a:p>
          <a:p>
            <a:r>
              <a:rPr lang="en-US" dirty="0" smtClean="0"/>
              <a:t>Enables reuse of shapes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r>
              <a:rPr lang="en-US" dirty="0" smtClean="0"/>
              <a:t>Path information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 containing all points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if given shape is inside path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intersects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given shape intersects path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Clip drawing operation to shape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Composition modes:</a:t>
            </a:r>
            <a:endParaRPr lang="en-US" dirty="0"/>
          </a:p>
          <a:p>
            <a:pPr lvl="1"/>
            <a:r>
              <a:rPr lang="en-US" dirty="0" smtClean="0"/>
              <a:t>Rules for digital image compositing </a:t>
            </a:r>
          </a:p>
          <a:p>
            <a:pPr lvl="1"/>
            <a:r>
              <a:rPr lang="en-US" dirty="0" smtClean="0"/>
              <a:t>Combining pixels from source to destination </a:t>
            </a:r>
          </a:p>
          <a:p>
            <a:endParaRPr lang="en-US" dirty="0" smtClean="0"/>
          </a:p>
          <a:p>
            <a:r>
              <a:rPr lang="en-US" dirty="0" smtClean="0"/>
              <a:t>Rubber Bands – </a:t>
            </a:r>
            <a:r>
              <a:rPr lang="en-US" dirty="0" err="1" smtClean="0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Rectangle or line that indicate selection or boundary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to implement a pie chart</a:t>
            </a:r>
            <a:endParaRPr lang="en-US" dirty="0"/>
          </a:p>
          <a:p>
            <a:r>
              <a:rPr lang="en-US" dirty="0" smtClean="0"/>
              <a:t>Draw pies with painters based on data</a:t>
            </a:r>
            <a:r>
              <a:rPr lang="en-US" dirty="0"/>
              <a:t>. </a:t>
            </a:r>
          </a:p>
          <a:p>
            <a:r>
              <a:rPr lang="en-US" dirty="0" smtClean="0"/>
              <a:t>Data Example: Population of 4 countries </a:t>
            </a:r>
          </a:p>
          <a:p>
            <a:pPr lvl="1"/>
            <a:r>
              <a:rPr lang="en-US" dirty="0" smtClean="0"/>
              <a:t>Sweden</a:t>
            </a:r>
          </a:p>
          <a:p>
            <a:pPr lvl="1"/>
            <a:r>
              <a:rPr lang="en-US" dirty="0" smtClean="0"/>
              <a:t>Germany </a:t>
            </a:r>
          </a:p>
          <a:p>
            <a:pPr lvl="1"/>
            <a:r>
              <a:rPr lang="en-US" dirty="0" smtClean="0"/>
              <a:t>Norway </a:t>
            </a:r>
          </a:p>
          <a:p>
            <a:pPr lvl="1"/>
            <a:r>
              <a:rPr lang="en-US" dirty="0" smtClean="0"/>
              <a:t>Italy </a:t>
            </a:r>
            <a:endParaRPr lang="en-US" dirty="0"/>
          </a:p>
          <a:p>
            <a:r>
              <a:rPr lang="en-US" dirty="0" smtClean="0"/>
              <a:t>Guess the population in millions of citizens ;</a:t>
            </a:r>
            <a:r>
              <a:rPr lang="en-US" dirty="0"/>
              <a:t>-) </a:t>
            </a:r>
          </a:p>
          <a:p>
            <a:r>
              <a:rPr lang="en-US" b="1" dirty="0" smtClean="0"/>
              <a:t>Legend is optional </a:t>
            </a:r>
            <a:endParaRPr lang="en-US" dirty="0"/>
          </a:p>
          <a:p>
            <a:r>
              <a:rPr lang="en-US" dirty="0" smtClean="0"/>
              <a:t>See lab description for details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49006"/>
              </p:ext>
            </p:extLst>
          </p:nvPr>
        </p:nvGraphicFramePr>
        <p:xfrm>
          <a:off x="423336" y="1024464"/>
          <a:ext cx="8246533" cy="3566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Guidelines for Custom Widgets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 Sheets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 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customize appearance of widgets </a:t>
            </a:r>
          </a:p>
          <a:p>
            <a:pPr lvl="1"/>
            <a:r>
              <a:rPr lang="en-US" dirty="0" smtClean="0"/>
              <a:t>Additional to </a:t>
            </a:r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QStyle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Inspired by HTML CSS </a:t>
            </a:r>
            <a:endParaRPr lang="en-US" dirty="0"/>
          </a:p>
          <a:p>
            <a:r>
              <a:rPr lang="en-US" dirty="0" smtClean="0"/>
              <a:t>Textual specifications of styles </a:t>
            </a:r>
          </a:p>
          <a:p>
            <a:r>
              <a:rPr lang="en-US" dirty="0" smtClean="0"/>
              <a:t>Applying Style Sheets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(sheet) </a:t>
            </a:r>
          </a:p>
          <a:p>
            <a:pPr lvl="2"/>
            <a:r>
              <a:rPr lang="en-US" dirty="0" smtClean="0"/>
              <a:t>On whole application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On a specific widget (</a:t>
            </a:r>
            <a:r>
              <a:rPr lang="en-US" dirty="0"/>
              <a:t>incl</a:t>
            </a:r>
            <a:r>
              <a:rPr lang="en-US" dirty="0" smtClean="0"/>
              <a:t>. child widgets</a:t>
            </a:r>
            <a:r>
              <a:rPr lang="en-US" dirty="0"/>
              <a:t>) 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1429038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simpleqss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selector { property : value; property : value }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Selector</a:t>
            </a:r>
            <a:r>
              <a:rPr lang="en-US" dirty="0" smtClean="0"/>
              <a:t>: specifies the widgets</a:t>
            </a:r>
            <a:endParaRPr lang="en-US" dirty="0"/>
          </a:p>
          <a:p>
            <a:r>
              <a:rPr lang="en-US" dirty="0" smtClean="0"/>
              <a:t>Property</a:t>
            </a:r>
            <a:r>
              <a:rPr lang="en-US" dirty="0"/>
              <a:t>/</a:t>
            </a:r>
            <a:r>
              <a:rPr lang="en-US" dirty="0" smtClean="0"/>
              <a:t>value pairs: specify properties to change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color: red</a:t>
            </a:r>
            <a:r>
              <a:rPr lang="en-US" dirty="0">
                <a:latin typeface="Courier New"/>
                <a:cs typeface="Courier New"/>
              </a:rPr>
              <a:t>; background-color</a:t>
            </a:r>
            <a:r>
              <a:rPr lang="en-US" dirty="0" smtClean="0">
                <a:latin typeface="Courier New"/>
                <a:cs typeface="Courier New"/>
              </a:rPr>
              <a:t>: white 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Examples of </a:t>
            </a:r>
            <a:r>
              <a:rPr lang="en-US" dirty="0" err="1" smtClean="0"/>
              <a:t>stylable</a:t>
            </a:r>
            <a:r>
              <a:rPr lang="en-US" dirty="0" smtClean="0"/>
              <a:t> elements </a:t>
            </a:r>
          </a:p>
          <a:p>
            <a:pPr lvl="1"/>
            <a:r>
              <a:rPr lang="en-US" dirty="0" smtClean="0"/>
              <a:t>Colors, fonts, pen style, alignment.</a:t>
            </a:r>
            <a:endParaRPr lang="en-US" dirty="0"/>
          </a:p>
          <a:p>
            <a:pPr lvl="1"/>
            <a:r>
              <a:rPr lang="en-US" dirty="0" smtClean="0"/>
              <a:t>Background images.</a:t>
            </a:r>
            <a:endParaRPr lang="en-US" dirty="0"/>
          </a:p>
          <a:p>
            <a:pPr lvl="1"/>
            <a:r>
              <a:rPr lang="en-US" dirty="0" smtClean="0"/>
              <a:t>Position and size of sub controls.</a:t>
            </a:r>
            <a:endParaRPr lang="en-US" dirty="0"/>
          </a:p>
          <a:p>
            <a:pPr lvl="1"/>
            <a:r>
              <a:rPr lang="en-US" dirty="0" smtClean="0"/>
              <a:t>Border and padding of the widget itself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widget treated as box </a:t>
            </a:r>
          </a:p>
          <a:p>
            <a:r>
              <a:rPr lang="en-US" dirty="0" smtClean="0"/>
              <a:t>Four concentric rectangles </a:t>
            </a:r>
            <a:endParaRPr lang="en-US" dirty="0"/>
          </a:p>
          <a:p>
            <a:pPr lvl="1"/>
            <a:r>
              <a:rPr lang="en-US" dirty="0" smtClean="0"/>
              <a:t>Margin, Border, Padding, Content </a:t>
            </a:r>
          </a:p>
          <a:p>
            <a:r>
              <a:rPr lang="en-US" dirty="0" smtClean="0"/>
              <a:t>Customizing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-width: 2px;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-radius: 10px;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padding</a:t>
            </a:r>
            <a:r>
              <a:rPr lang="en-US" dirty="0">
                <a:latin typeface="Courier New"/>
                <a:cs typeface="Courier New"/>
              </a:rPr>
              <a:t>: 6px;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/</a:t>
            </a:r>
            <a:r>
              <a:rPr lang="en-US" dirty="0">
                <a:latin typeface="Courier New"/>
                <a:cs typeface="Courier New"/>
              </a:rPr>
              <a:t>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By default</a:t>
            </a:r>
            <a:r>
              <a:rPr lang="en-US" dirty="0"/>
              <a:t>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qssselector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qsscascading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Excellent tool to preview style sheets </a:t>
            </a:r>
          </a:p>
          <a:p>
            <a:r>
              <a:rPr lang="en-US" dirty="0" smtClean="0"/>
              <a:t>Right</a:t>
            </a:r>
            <a:r>
              <a:rPr lang="en-US" dirty="0"/>
              <a:t>-</a:t>
            </a:r>
            <a:r>
              <a:rPr lang="en-US" dirty="0" smtClean="0"/>
              <a:t>click on any widget </a:t>
            </a:r>
            <a:endParaRPr lang="en-US" dirty="0"/>
          </a:p>
          <a:p>
            <a:r>
              <a:rPr lang="en-US" dirty="0" smtClean="0"/>
              <a:t>Select </a:t>
            </a:r>
            <a:r>
              <a:rPr lang="en-US" i="1" dirty="0" smtClean="0"/>
              <a:t>Change </a:t>
            </a:r>
            <a:r>
              <a:rPr lang="en-US" i="1" dirty="0" err="1" smtClean="0"/>
              <a:t>styleSheet</a:t>
            </a:r>
            <a:r>
              <a:rPr lang="en-US" i="1" dirty="0"/>
              <a:t>.</a:t>
            </a:r>
            <a:r>
              <a:rPr lang="en-US" i="1" dirty="0" smtClean="0"/>
              <a:t>.</a:t>
            </a:r>
            <a:endParaRPr lang="en-US" i="1" dirty="0"/>
          </a:p>
          <a:p>
            <a:r>
              <a:rPr lang="en-US" dirty="0" smtClean="0"/>
              <a:t>Includes syntax highlighter and validator </a:t>
            </a:r>
            <a:endParaRPr lang="en-US" dirty="0"/>
          </a:p>
        </p:txBody>
      </p:sp>
      <p:pic>
        <p:nvPicPr>
          <p:cNvPr id="4" name="Picture 3" descr="designer-stylesheet-op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041400"/>
            <a:ext cx="364296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</a:t>
            </a:r>
            <a:r>
              <a:rPr lang="en-US" dirty="0" smtClean="0"/>
              <a:t>(in </a:t>
            </a:r>
            <a:r>
              <a:rPr lang="en-US" dirty="0" err="1" smtClean="0"/>
              <a:t>QtCreator</a:t>
            </a:r>
            <a:r>
              <a:rPr lang="en-US" dirty="0" smtClean="0"/>
              <a:t> Welcome mode, look for ‘Style Sheet Example’)</a:t>
            </a:r>
          </a:p>
          <a:p>
            <a:pPr lvl="1"/>
            <a:r>
              <a:rPr lang="en-US" dirty="0" smtClean="0"/>
              <a:t>Investigate style sheet </a:t>
            </a:r>
          </a:p>
          <a:p>
            <a:pPr lvl="1"/>
            <a:r>
              <a:rPr lang="en-US" dirty="0" smtClean="0"/>
              <a:t>Modify style sheet</a:t>
            </a:r>
            <a:endParaRPr lang="en-US" dirty="0"/>
          </a:p>
          <a:p>
            <a:pPr lvl="1"/>
            <a:r>
              <a:rPr lang="en-US" dirty="0" smtClean="0"/>
              <a:t>Remove style sheet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implement your own </a:t>
            </a:r>
          </a:p>
          <a:p>
            <a:r>
              <a:rPr lang="en-US" dirty="0" smtClean="0"/>
              <a:t>Example does not save changes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designer for this. </a:t>
            </a:r>
          </a:p>
          <a:p>
            <a:r>
              <a:rPr lang="en-US" dirty="0" smtClean="0"/>
              <a:t>Edit style sheet using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File </a:t>
            </a:r>
            <a:r>
              <a:rPr lang="en-US" dirty="0">
                <a:latin typeface="Courier New"/>
                <a:cs typeface="Courier New"/>
              </a:rPr>
              <a:t>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43358"/>
              </p:ext>
            </p:extLst>
          </p:nvPr>
        </p:nvGraphicFramePr>
        <p:xfrm>
          <a:off x="423336" y="1024464"/>
          <a:ext cx="8246533" cy="38099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Windows</a:t>
            </a:r>
          </a:p>
          <a:p>
            <a:r>
              <a:rPr lang="en-US" dirty="0" smtClean="0"/>
              <a:t>Settings</a:t>
            </a:r>
            <a:endParaRPr lang="en-US" dirty="0"/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Translation </a:t>
            </a:r>
            <a:r>
              <a:rPr lang="en-US" dirty="0"/>
              <a:t>for Developers </a:t>
            </a:r>
            <a:endParaRPr lang="en-US" dirty="0" smtClean="0"/>
          </a:p>
          <a:p>
            <a:r>
              <a:rPr lang="en-US" dirty="0" smtClean="0"/>
              <a:t>Deploying </a:t>
            </a:r>
            <a:r>
              <a:rPr lang="en-US" dirty="0"/>
              <a:t>Qt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 smtClean="0"/>
          </a:p>
          <a:p>
            <a:r>
              <a:rPr lang="en-US" b="1" dirty="0" smtClean="0"/>
              <a:t>Main Window: </a:t>
            </a:r>
            <a:r>
              <a:rPr lang="en-US" dirty="0" smtClean="0"/>
              <a:t>How a typical main window is structured</a:t>
            </a:r>
            <a:endParaRPr lang="en-US" dirty="0"/>
          </a:p>
          <a:p>
            <a:r>
              <a:rPr lang="en-US" b="1" dirty="0" smtClean="0"/>
              <a:t>Settings: </a:t>
            </a:r>
            <a:r>
              <a:rPr lang="en-US" dirty="0" smtClean="0"/>
              <a:t>Store</a:t>
            </a:r>
            <a:r>
              <a:rPr lang="en-US" dirty="0"/>
              <a:t>/</a:t>
            </a:r>
            <a:r>
              <a:rPr lang="en-US" dirty="0" smtClean="0"/>
              <a:t>Restore application settings</a:t>
            </a:r>
            <a:endParaRPr lang="en-US" dirty="0"/>
          </a:p>
          <a:p>
            <a:r>
              <a:rPr lang="en-US" b="1" dirty="0" smtClean="0"/>
              <a:t>Resources: </a:t>
            </a:r>
            <a:r>
              <a:rPr lang="en-US" dirty="0" smtClean="0"/>
              <a:t>Adding icons and other files to your application </a:t>
            </a:r>
          </a:p>
          <a:p>
            <a:r>
              <a:rPr lang="en-US" b="1" dirty="0" smtClean="0"/>
              <a:t>Translation: </a:t>
            </a:r>
            <a:r>
              <a:rPr lang="en-US" dirty="0" smtClean="0"/>
              <a:t>Short overview of internationalization</a:t>
            </a:r>
            <a:endParaRPr lang="en-US" dirty="0"/>
          </a:p>
          <a:p>
            <a:r>
              <a:rPr lang="en-US" b="1" dirty="0" smtClean="0"/>
              <a:t>Deployment: </a:t>
            </a:r>
            <a:r>
              <a:rPr lang="en-US" dirty="0" smtClean="0"/>
              <a:t>Distributing your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 with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Tool bar, Status bar</a:t>
            </a:r>
            <a:endParaRPr lang="en-US" dirty="0"/>
          </a:p>
          <a:p>
            <a:pPr lvl="1"/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dirty="0" smtClean="0"/>
              <a:t>Often a dock window </a:t>
            </a:r>
            <a:endParaRPr lang="en-US" dirty="0"/>
          </a:p>
          <a:p>
            <a:r>
              <a:rPr lang="en-US" dirty="0" smtClean="0"/>
              <a:t>Settings (saving state</a:t>
            </a:r>
            <a:r>
              <a:rPr lang="en-US" dirty="0"/>
              <a:t>) </a:t>
            </a:r>
          </a:p>
          <a:p>
            <a:r>
              <a:rPr lang="en-US" dirty="0" smtClean="0"/>
              <a:t>Resources (</a:t>
            </a:r>
            <a:r>
              <a:rPr lang="en-US" dirty="0" err="1" smtClean="0"/>
              <a:t>e.g</a:t>
            </a:r>
            <a:r>
              <a:rPr lang="en-US" dirty="0" smtClean="0"/>
              <a:t> icons</a:t>
            </a:r>
            <a:r>
              <a:rPr lang="en-US" dirty="0"/>
              <a:t>) </a:t>
            </a:r>
          </a:p>
          <a:p>
            <a:r>
              <a:rPr lang="en-US" dirty="0" smtClean="0"/>
              <a:t>Translation</a:t>
            </a:r>
            <a:endParaRPr lang="en-US" dirty="0"/>
          </a:p>
          <a:p>
            <a:r>
              <a:rPr lang="en-US" dirty="0" smtClean="0"/>
              <a:t>Load</a:t>
            </a:r>
            <a:r>
              <a:rPr lang="en-US" dirty="0"/>
              <a:t>/</a:t>
            </a:r>
            <a:r>
              <a:rPr lang="en-US" dirty="0" smtClean="0"/>
              <a:t>Save documents </a:t>
            </a:r>
            <a:endParaRPr lang="en-US" dirty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Not </a:t>
            </a:r>
            <a:r>
              <a:rPr lang="en-US" i="1" dirty="0"/>
              <a:t>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 smtClean="0"/>
              <a:t>Has own layout </a:t>
            </a:r>
          </a:p>
          <a:p>
            <a:pPr lvl="1"/>
            <a:r>
              <a:rPr lang="en-US" dirty="0" smtClean="0"/>
              <a:t>Central Widget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QDockWidget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QStatusBar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 smtClean="0"/>
              <a:t>Just any widget object </a:t>
            </a:r>
            <a:endParaRPr lang="en-US" dirty="0"/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mainwindow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Action is an abstract user interface command </a:t>
            </a:r>
            <a:endParaRPr lang="en-US" dirty="0"/>
          </a:p>
          <a:p>
            <a:r>
              <a:rPr lang="en-US" dirty="0" smtClean="0"/>
              <a:t>Emits signal triggered on execution </a:t>
            </a:r>
          </a:p>
          <a:p>
            <a:pPr lvl="1"/>
            <a:r>
              <a:rPr lang="en-US" dirty="0" smtClean="0"/>
              <a:t>Connected slot performs action </a:t>
            </a:r>
            <a:endParaRPr lang="en-US" dirty="0"/>
          </a:p>
          <a:p>
            <a:r>
              <a:rPr lang="en-US" dirty="0" smtClean="0"/>
              <a:t>Added to menus, toolbar, key shortcuts </a:t>
            </a:r>
          </a:p>
          <a:p>
            <a:r>
              <a:rPr lang="en-US" dirty="0" smtClean="0"/>
              <a:t>Each performs same way </a:t>
            </a:r>
          </a:p>
          <a:p>
            <a:pPr lvl="1"/>
            <a:r>
              <a:rPr lang="en-US" dirty="0" smtClean="0"/>
              <a:t>Regardless of user interface used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setStatusTip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triggered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r>
              <a:rPr lang="en-US" dirty="0" smtClean="0"/>
              <a:t> Capabilities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Enables disables actions </a:t>
            </a:r>
          </a:p>
          <a:p>
            <a:pPr lvl="1"/>
            <a:r>
              <a:rPr lang="en-US" dirty="0" smtClean="0"/>
              <a:t>In menu and toolbars, etc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Switches checkable state (</a:t>
            </a:r>
            <a:r>
              <a:rPr lang="en-US" dirty="0"/>
              <a:t>on/off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toggles checked state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Stores data with the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  <a:endParaRPr lang="en-US" dirty="0" smtClean="0"/>
          </a:p>
          <a:p>
            <a:pPr lvl="1"/>
            <a:r>
              <a:rPr lang="en-US" dirty="0" smtClean="0"/>
              <a:t>Indicates action state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7"/>
            <a:ext cx="8093590" cy="172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Movable panel…</a:t>
            </a:r>
            <a:endParaRPr lang="en-US" dirty="0"/>
          </a:p>
          <a:p>
            <a:pPr lvl="1"/>
            <a:r>
              <a:rPr lang="en-US" dirty="0" smtClean="0"/>
              <a:t>Contains set of controls</a:t>
            </a:r>
            <a:endParaRPr lang="en-US" dirty="0"/>
          </a:p>
          <a:p>
            <a:pPr lvl="1"/>
            <a:r>
              <a:rPr lang="en-US" dirty="0" smtClean="0"/>
              <a:t>Can be horizontal or vertical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 smtClean="0"/>
              <a:t>Adds toolbar to main window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Adds section splitter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 smtClean="0"/>
              <a:t>Adds action to toolbar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 smtClean="0"/>
              <a:t>Adds widget to toolbar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1026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Objevtives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843944" cy="378498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User interface programming using </a:t>
            </a:r>
            <a:r>
              <a:rPr lang="en-US" dirty="0" smtClean="0"/>
              <a:t>widgets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serious </a:t>
            </a:r>
            <a:r>
              <a:rPr lang="en-US" dirty="0" smtClean="0"/>
              <a:t>UI </a:t>
            </a:r>
            <a:r>
              <a:rPr lang="en-US" dirty="0"/>
              <a:t>development or continue efficient </a:t>
            </a:r>
            <a:r>
              <a:rPr lang="en-US" dirty="0" smtClean="0"/>
              <a:t>widget-based UI </a:t>
            </a:r>
            <a:r>
              <a:rPr lang="en-US" dirty="0"/>
              <a:t>development after the training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pic>
        <p:nvPicPr>
          <p:cNvPr id="6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229790"/>
            <a:ext cx="2860598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3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QToolButton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</a:t>
            </a:r>
            <a:r>
              <a:rPr lang="en-US" dirty="0" smtClean="0"/>
              <a:t>access button to commands or options </a:t>
            </a:r>
          </a:p>
          <a:p>
            <a:r>
              <a:rPr lang="en-US" dirty="0" smtClean="0"/>
              <a:t>Used when adding action to </a:t>
            </a:r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Can be used instead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Different visual appearance!</a:t>
            </a:r>
            <a:endParaRPr lang="en-US" dirty="0"/>
          </a:p>
          <a:p>
            <a:r>
              <a:rPr lang="en-US" dirty="0" smtClean="0"/>
              <a:t>Advantage: allows to attach action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688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setDefaultAction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setPopupMode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MenuButtonPopup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 smtClean="0">
                <a:latin typeface="Courier New"/>
                <a:cs typeface="Courier New"/>
              </a:rPr>
              <a:t>setToolButtonStyle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>
                <a:latin typeface="Courier New"/>
                <a:cs typeface="Courier New"/>
              </a:rPr>
              <a:t>QStatusBar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presenting status information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temporary message for specified </a:t>
            </a:r>
            <a:r>
              <a:rPr lang="en-US" dirty="0" err="1" smtClean="0"/>
              <a:t>milli</a:t>
            </a:r>
            <a:r>
              <a:rPr lang="en-US" dirty="0"/>
              <a:t>-seconds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Removes any temporary message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Normal, permanent messages displayed by widget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953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>
                <a:latin typeface="Courier New"/>
                <a:cs typeface="Courier New"/>
              </a:rPr>
              <a:t>QDockWidget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docked into main window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DockWidgetArea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Left, Right, Top, Bottom dock areas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</a:t>
            </a:r>
            <a:r>
              <a:rPr lang="en-US" dirty="0" smtClean="0">
                <a:latin typeface="Courier New"/>
                <a:cs typeface="Courier New"/>
              </a:rPr>
              <a:t>, area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Sets area to occupy specified corner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 smtClean="0"/>
              <a:t>Specifies docking behavior (</a:t>
            </a:r>
            <a:r>
              <a:rPr lang="en-US" dirty="0"/>
              <a:t>animated</a:t>
            </a:r>
            <a:r>
              <a:rPr lang="en-US" dirty="0" smtClean="0"/>
              <a:t>, nested, tabbed</a:t>
            </a:r>
            <a:r>
              <a:rPr lang="en-US" dirty="0"/>
              <a:t>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setAllowedAreas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via event handler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 smtClean="0"/>
          </a:p>
          <a:p>
            <a:r>
              <a:rPr lang="en-US" dirty="0" smtClean="0"/>
              <a:t>Or signal </a:t>
            </a:r>
            <a:r>
              <a:rPr lang="en-US" dirty="0" err="1" smtClean="0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Connect to signal to show context menu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via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list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Displays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as context menu </a:t>
            </a:r>
            <a:endParaRPr lang="en-US" dirty="0"/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text editor with </a:t>
            </a:r>
          </a:p>
          <a:p>
            <a:pPr lvl="1"/>
            <a:r>
              <a:rPr lang="en-US" i="1" dirty="0" smtClean="0"/>
              <a:t>load</a:t>
            </a:r>
            <a:r>
              <a:rPr lang="en-US" dirty="0" smtClean="0"/>
              <a:t>, </a:t>
            </a:r>
            <a:r>
              <a:rPr lang="en-US" i="1" dirty="0" smtClean="0"/>
              <a:t>save</a:t>
            </a:r>
            <a:r>
              <a:rPr lang="en-US" dirty="0" smtClean="0"/>
              <a:t>, </a:t>
            </a:r>
            <a:r>
              <a:rPr lang="en-US" i="1" dirty="0" smtClean="0"/>
              <a:t>quit</a:t>
            </a:r>
            <a:endParaRPr lang="en-US" i="1" dirty="0"/>
          </a:p>
          <a:p>
            <a:pPr lvl="1"/>
            <a:r>
              <a:rPr lang="en-US" i="1" dirty="0" smtClean="0"/>
              <a:t>About </a:t>
            </a:r>
            <a:r>
              <a:rPr lang="en-US" dirty="0" smtClean="0"/>
              <a:t>and </a:t>
            </a:r>
            <a:r>
              <a:rPr lang="en-US" i="1" dirty="0" err="1" smtClean="0"/>
              <a:t>AboutQt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QPlainTextEdit</a:t>
            </a:r>
            <a:r>
              <a:rPr lang="en-US" dirty="0" smtClean="0"/>
              <a:t> serves for editing the text.</a:t>
            </a:r>
          </a:p>
          <a:p>
            <a:r>
              <a:rPr lang="en-US" dirty="0" smtClean="0"/>
              <a:t>Optional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Show whether the file is dirty </a:t>
            </a:r>
            <a:endParaRPr lang="en-US" dirty="0"/>
          </a:p>
          <a:p>
            <a:pPr lvl="1"/>
            <a:r>
              <a:rPr lang="en-US" dirty="0" smtClean="0"/>
              <a:t>Ask the user whether to save if file is dirty when application quits </a:t>
            </a:r>
            <a:endParaRPr lang="en-US" dirty="0"/>
          </a:p>
          <a:p>
            <a:pPr lvl="1"/>
            <a:r>
              <a:rPr lang="en-US" dirty="0" smtClean="0"/>
              <a:t>Make sure also to ask when window is closed via window manager </a:t>
            </a:r>
            <a:endParaRPr lang="en-US" dirty="0"/>
          </a:p>
          <a:p>
            <a:pPr lvl="1"/>
            <a:r>
              <a:rPr lang="en-US" dirty="0" smtClean="0"/>
              <a:t>Show the cursor position in the status bar</a:t>
            </a:r>
            <a:endParaRPr lang="en-US" dirty="0"/>
          </a:p>
          <a:p>
            <a:pPr lvl="2"/>
            <a:r>
              <a:rPr lang="en-US" dirty="0" smtClean="0"/>
              <a:t>Position is determined by cursors block and column count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lab-texteditor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Settings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Configure </a:t>
            </a:r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r>
              <a:rPr lang="en-US" dirty="0" smtClean="0"/>
              <a:t>Typical usage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fontAlgn="auto"/>
            <a:r>
              <a:rPr lang="en-US" dirty="0" smtClean="0"/>
              <a:t>Values are stored as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Keys form hierarchies using </a:t>
            </a:r>
            <a:r>
              <a:rPr lang="en-US" dirty="0" smtClean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 smtClean="0"/>
              <a:t>Or use 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</a:t>
            </a:r>
            <a:r>
              <a:rPr lang="en-US" dirty="0" smtClean="0">
                <a:latin typeface="Courier New"/>
                <a:cs typeface="Courier New"/>
              </a:rPr>
              <a:t>) / 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value(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excepts default value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dirty="0" smtClean="0"/>
              <a:t>If value not found and default not specified </a:t>
            </a:r>
            <a:endParaRPr lang="en-US" dirty="0"/>
          </a:p>
          <a:p>
            <a:pPr lvl="1"/>
            <a:r>
              <a:rPr lang="en-US" dirty="0" smtClean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 smtClean="0"/>
              <a:t>Store geometry of application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Restore geometry of application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size())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945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 smtClean="0"/>
              <a:t>Unix :INI files </a:t>
            </a:r>
            <a:endParaRPr lang="en-US" dirty="0" smtClean="0"/>
          </a:p>
          <a:p>
            <a:pPr lvl="1"/>
            <a:r>
              <a:rPr lang="en-US" dirty="0" smtClean="0"/>
              <a:t>Windows: System registry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err="1" smtClean="0"/>
              <a:t>CFPreferences</a:t>
            </a:r>
            <a:r>
              <a:rPr lang="en-US" dirty="0" smtClean="0"/>
              <a:t> API </a:t>
            </a:r>
          </a:p>
          <a:p>
            <a:r>
              <a:rPr lang="en-US" i="1" dirty="0" smtClean="0"/>
              <a:t>Value lookup will search several locations </a:t>
            </a:r>
            <a:endParaRPr lang="en-US" dirty="0" smtClean="0"/>
          </a:p>
          <a:p>
            <a:pPr lvl="1"/>
            <a:r>
              <a:rPr lang="en-US" dirty="0" smtClean="0"/>
              <a:t>User</a:t>
            </a:r>
            <a:r>
              <a:rPr lang="en-US" dirty="0"/>
              <a:t>-specific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  <a:endParaRPr lang="en-US" dirty="0" smtClean="0"/>
          </a:p>
          <a:p>
            <a:endParaRPr lang="en-US" sz="2000" dirty="0"/>
          </a:p>
          <a:p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/>
              <a:t> </a:t>
            </a:r>
            <a:r>
              <a:rPr lang="en-US" dirty="0"/>
              <a:t>creation is cheap! Use on stack </a:t>
            </a: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27292</TotalTime>
  <Words>16894</Words>
  <Application>Microsoft Macintosh PowerPoint</Application>
  <PresentationFormat>On-screen Show (16:10)</PresentationFormat>
  <Paragraphs>3116</Paragraphs>
  <Slides>276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276</vt:i4>
      </vt:variant>
    </vt:vector>
  </HeadingPairs>
  <TitlesOfParts>
    <vt:vector size="277" baseType="lpstr">
      <vt:lpstr>Default Theme</vt:lpstr>
      <vt:lpstr>Creating Objects </vt:lpstr>
      <vt:lpstr>Qt’s Widget Model - QWidget </vt:lpstr>
      <vt:lpstr>Object Tree and QWidget </vt:lpstr>
      <vt:lpstr>Widgets that Contain Other Widgets </vt:lpstr>
      <vt:lpstr>Example Container Widget </vt:lpstr>
      <vt:lpstr>Qt Training – Widget Edition</vt:lpstr>
      <vt:lpstr>Contents</vt:lpstr>
      <vt:lpstr>Contents</vt:lpstr>
      <vt:lpstr>Objevtives</vt:lpstr>
      <vt:lpstr>Qt UI Offering – Choose the Best of All Worlds </vt:lpstr>
      <vt:lpstr>Widgets</vt:lpstr>
      <vt:lpstr>Contents</vt:lpstr>
      <vt:lpstr>Objectives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Doing it Yourself </vt:lpstr>
      <vt:lpstr>Making Qt Do the Work 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Lab – Layout of buttons </vt:lpstr>
      <vt:lpstr>Questions And Answers </vt:lpstr>
      <vt:lpstr>Guidelines for Custom Widgets </vt:lpstr>
      <vt:lpstr>Guidelines: Creating a Custom Widget </vt:lpstr>
      <vt:lpstr>Guidelines: Base Class and Event Handlers </vt:lpstr>
      <vt:lpstr>Guidelines: Drawing a Widget  </vt:lpstr>
      <vt:lpstr>Guidelines: Internal States and Subclassing </vt:lpstr>
      <vt:lpstr>Guidelines: Widget Constructor </vt:lpstr>
      <vt:lpstr>Lab – File Chooser </vt:lpstr>
      <vt:lpstr>Lab – Compass Widget 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Painting on Widgets 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Other Painter Concepts </vt:lpstr>
      <vt:lpstr>Lab – Pie Chart Widget  </vt:lpstr>
      <vt:lpstr>Style Sheets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Qt Designer Integration 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Restoring State of an Application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Other Internationalization </vt:lpstr>
      <vt:lpstr>Lab – Translate Editor to German</vt:lpstr>
      <vt:lpstr>Deploying Qt Applications</vt:lpstr>
      <vt:lpstr>Ways of Deploying </vt:lpstr>
      <vt:lpstr>Deployment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Dialog Topics 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148</cp:revision>
  <dcterms:created xsi:type="dcterms:W3CDTF">2014-12-12T08:34:31Z</dcterms:created>
  <dcterms:modified xsi:type="dcterms:W3CDTF">2016-12-12T07:55:11Z</dcterms:modified>
</cp:coreProperties>
</file>